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6EE"/>
          </a:solidFill>
        </a:fill>
      </a:tcStyle>
    </a:wholeTbl>
    <a:band2H>
      <a:tcTxStyle b="def" i="def"/>
      <a:tcStyle>
        <a:tcBdr/>
        <a:fill>
          <a:solidFill>
            <a:srgbClr val="EBFB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D2A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D2A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D2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6" name="Shape 3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（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（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 コピー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 コピ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 コピー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 コピー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タイトルとコンテンツ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0" y="0"/>
            <a:ext cx="13233400" cy="99314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3636"/>
              </a:gs>
            </a:gsLst>
            <a:lin ang="54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95400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223" name="Group 223"/>
          <p:cNvGrpSpPr/>
          <p:nvPr/>
        </p:nvGrpSpPr>
        <p:grpSpPr>
          <a:xfrm>
            <a:off x="11811000" y="9105900"/>
            <a:ext cx="812800" cy="368300"/>
            <a:chOff x="0" y="0"/>
            <a:chExt cx="812800" cy="368300"/>
          </a:xfrm>
        </p:grpSpPr>
        <p:sp>
          <p:nvSpPr>
            <p:cNvPr id="181" name="Shape 181"/>
            <p:cNvSpPr/>
            <p:nvPr/>
          </p:nvSpPr>
          <p:spPr>
            <a:xfrm>
              <a:off x="50800" y="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508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50800" y="1651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508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0800" y="3175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0" y="3175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50800" y="2667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1651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165100" y="1651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651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165100" y="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2667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266700" y="1651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2667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3302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3810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381000" y="2667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381000" y="3175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330200" y="3175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266700" y="3175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381000" y="1651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3810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3302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4318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4953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5969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596900" y="2667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596900" y="3175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546100" y="3175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596900" y="1651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5969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596900" y="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7112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>
              <a:off x="711200" y="1651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7112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711200" y="2667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711200" y="3175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7620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812800" y="1016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20" name="Shape 220"/>
            <p:cNvSpPr/>
            <p:nvPr/>
          </p:nvSpPr>
          <p:spPr>
            <a:xfrm>
              <a:off x="812800" y="1651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8128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762000" y="215900"/>
              <a:ext cx="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numCol="1" anchor="ctr">
              <a:sp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24" name="Shape 224"/>
          <p:cNvSpPr/>
          <p:nvPr>
            <p:ph type="title"/>
          </p:nvPr>
        </p:nvSpPr>
        <p:spPr>
          <a:xfrm>
            <a:off x="647700" y="647700"/>
            <a:ext cx="11709400" cy="2057400"/>
          </a:xfrm>
          <a:prstGeom prst="rect">
            <a:avLst/>
          </a:prstGeom>
        </p:spPr>
        <p:txBody>
          <a:bodyPr lIns="38100" tIns="38100" rIns="38100" bIns="38100"/>
          <a:lstStyle>
            <a:lvl1pPr defTabSz="1295400">
              <a:defRPr sz="5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647700" y="2705100"/>
            <a:ext cx="11709400" cy="70485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82600" indent="-482600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1pPr>
            <a:lvl2pPr marL="1056639" indent="-408939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2pPr>
            <a:lvl3pPr marL="1625600" indent="-330200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3pPr>
            <a:lvl4pPr marL="2273300" indent="-317500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4pPr>
            <a:lvl5pPr marL="2921000" indent="-317500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26" name="Shape 226"/>
          <p:cNvSpPr/>
          <p:nvPr>
            <p:ph type="sldNum" sz="quarter" idx="2"/>
          </p:nvPr>
        </p:nvSpPr>
        <p:spPr>
          <a:xfrm>
            <a:off x="11587124" y="9220200"/>
            <a:ext cx="442316" cy="3048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95400">
              <a:defRPr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8890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13335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17780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22225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35" name="Shape 235"/>
          <p:cNvSpPr/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8929" y="-15479"/>
            <a:ext cx="12986942" cy="978455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20000"/>
              </a:lnSpc>
              <a:defRPr sz="8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43" name="Shape 243"/>
          <p:cNvSpPr/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8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サブタイトル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80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61" name="Shape 261"/>
          <p:cNvSpPr/>
          <p:nvPr>
            <p:ph type="sldNum" sz="quarter" idx="2"/>
          </p:nvPr>
        </p:nvSpPr>
        <p:spPr>
          <a:xfrm>
            <a:off x="6288709" y="9258300"/>
            <a:ext cx="414682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 indent="-444500">
              <a:spcBef>
                <a:spcPts val="4200"/>
              </a:spcBef>
              <a:buSzPct val="75000"/>
              <a:defRPr sz="36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 marL="889000" indent="-444500">
              <a:spcBef>
                <a:spcPts val="4200"/>
              </a:spcBef>
              <a:buSzPct val="75000"/>
              <a:defRPr sz="36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 marL="1333500" indent="-444500">
              <a:spcBef>
                <a:spcPts val="4200"/>
              </a:spcBef>
              <a:buSzPct val="75000"/>
              <a:defRPr sz="36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 marL="1778000" indent="-444500">
              <a:spcBef>
                <a:spcPts val="4200"/>
              </a:spcBef>
              <a:buSzPct val="75000"/>
              <a:defRPr sz="36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 marL="2222500" indent="-444500">
              <a:spcBef>
                <a:spcPts val="4200"/>
              </a:spcBef>
              <a:buSzPct val="75000"/>
              <a:defRPr sz="36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70" name="Shape 270"/>
          <p:cNvSpPr/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78" name="Shape 278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8890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13335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17780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2222500" indent="-444500">
              <a:spcBef>
                <a:spcPts val="4200"/>
              </a:spcBef>
              <a:buSzPct val="75000"/>
              <a:defRPr sz="3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79" name="Shape 279"/>
          <p:cNvSpPr/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032E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タイトルとコンテンツ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0" y="0"/>
            <a:ext cx="13233400" cy="99314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3636"/>
              </a:gs>
            </a:gsLst>
            <a:lin ang="54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95400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336" name="Group 336"/>
          <p:cNvGrpSpPr/>
          <p:nvPr/>
        </p:nvGrpSpPr>
        <p:grpSpPr>
          <a:xfrm>
            <a:off x="11811000" y="9105900"/>
            <a:ext cx="889000" cy="368300"/>
            <a:chOff x="0" y="0"/>
            <a:chExt cx="889000" cy="368300"/>
          </a:xfrm>
        </p:grpSpPr>
        <p:sp>
          <p:nvSpPr>
            <p:cNvPr id="294" name="Shape 294"/>
            <p:cNvSpPr/>
            <p:nvPr/>
          </p:nvSpPr>
          <p:spPr>
            <a:xfrm>
              <a:off x="50800" y="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>
              <a:off x="508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96" name="Shape 296"/>
            <p:cNvSpPr/>
            <p:nvPr/>
          </p:nvSpPr>
          <p:spPr>
            <a:xfrm>
              <a:off x="50800" y="1651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508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50800" y="3175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0" y="3175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50800" y="2667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1651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165100" y="1651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1651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165100" y="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5" name="Shape 305"/>
            <p:cNvSpPr/>
            <p:nvPr/>
          </p:nvSpPr>
          <p:spPr>
            <a:xfrm>
              <a:off x="2667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266700" y="1651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2667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3302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9" name="Shape 309"/>
            <p:cNvSpPr/>
            <p:nvPr/>
          </p:nvSpPr>
          <p:spPr>
            <a:xfrm>
              <a:off x="3810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381000" y="2667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381000" y="3175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2" name="Shape 312"/>
            <p:cNvSpPr/>
            <p:nvPr/>
          </p:nvSpPr>
          <p:spPr>
            <a:xfrm>
              <a:off x="330200" y="3175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3" name="Shape 313"/>
            <p:cNvSpPr/>
            <p:nvPr/>
          </p:nvSpPr>
          <p:spPr>
            <a:xfrm>
              <a:off x="266700" y="3175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4" name="Shape 314"/>
            <p:cNvSpPr/>
            <p:nvPr/>
          </p:nvSpPr>
          <p:spPr>
            <a:xfrm>
              <a:off x="381000" y="1651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5" name="Shape 315"/>
            <p:cNvSpPr/>
            <p:nvPr/>
          </p:nvSpPr>
          <p:spPr>
            <a:xfrm>
              <a:off x="3810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3302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4318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4953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5969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0" name="Shape 320"/>
            <p:cNvSpPr/>
            <p:nvPr/>
          </p:nvSpPr>
          <p:spPr>
            <a:xfrm>
              <a:off x="596900" y="2667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1" name="Shape 321"/>
            <p:cNvSpPr/>
            <p:nvPr/>
          </p:nvSpPr>
          <p:spPr>
            <a:xfrm>
              <a:off x="596900" y="3175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546100" y="3175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3" name="Shape 323"/>
            <p:cNvSpPr/>
            <p:nvPr/>
          </p:nvSpPr>
          <p:spPr>
            <a:xfrm>
              <a:off x="596900" y="1651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5969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5" name="Shape 325"/>
            <p:cNvSpPr/>
            <p:nvPr/>
          </p:nvSpPr>
          <p:spPr>
            <a:xfrm>
              <a:off x="596900" y="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6" name="Shape 326"/>
            <p:cNvSpPr/>
            <p:nvPr/>
          </p:nvSpPr>
          <p:spPr>
            <a:xfrm>
              <a:off x="7112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7" name="Shape 327"/>
            <p:cNvSpPr/>
            <p:nvPr/>
          </p:nvSpPr>
          <p:spPr>
            <a:xfrm>
              <a:off x="711200" y="1651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8" name="Shape 328"/>
            <p:cNvSpPr/>
            <p:nvPr/>
          </p:nvSpPr>
          <p:spPr>
            <a:xfrm>
              <a:off x="7112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29" name="Shape 329"/>
            <p:cNvSpPr/>
            <p:nvPr/>
          </p:nvSpPr>
          <p:spPr>
            <a:xfrm>
              <a:off x="711200" y="2667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30" name="Shape 330"/>
            <p:cNvSpPr/>
            <p:nvPr/>
          </p:nvSpPr>
          <p:spPr>
            <a:xfrm>
              <a:off x="711200" y="3175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31" name="Shape 331"/>
            <p:cNvSpPr/>
            <p:nvPr/>
          </p:nvSpPr>
          <p:spPr>
            <a:xfrm>
              <a:off x="7620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32" name="Shape 332"/>
            <p:cNvSpPr/>
            <p:nvPr/>
          </p:nvSpPr>
          <p:spPr>
            <a:xfrm>
              <a:off x="812800" y="1016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812800" y="1651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34" name="Shape 334"/>
            <p:cNvSpPr/>
            <p:nvPr/>
          </p:nvSpPr>
          <p:spPr>
            <a:xfrm>
              <a:off x="8128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35" name="Shape 335"/>
            <p:cNvSpPr/>
            <p:nvPr/>
          </p:nvSpPr>
          <p:spPr>
            <a:xfrm>
              <a:off x="762000" y="215900"/>
              <a:ext cx="76200" cy="50800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95400">
                <a:buClr>
                  <a:srgbClr val="000000"/>
                </a:buClr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337" name="Shape 337"/>
          <p:cNvSpPr/>
          <p:nvPr>
            <p:ph type="title"/>
          </p:nvPr>
        </p:nvSpPr>
        <p:spPr>
          <a:xfrm>
            <a:off x="647700" y="647700"/>
            <a:ext cx="11709400" cy="2057400"/>
          </a:xfrm>
          <a:prstGeom prst="rect">
            <a:avLst/>
          </a:prstGeom>
        </p:spPr>
        <p:txBody>
          <a:bodyPr lIns="38100" tIns="38100" rIns="38100" bIns="38100"/>
          <a:lstStyle>
            <a:lvl1pPr defTabSz="1295400">
              <a:defRPr sz="5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xfrm>
            <a:off x="647700" y="2705100"/>
            <a:ext cx="11709400" cy="70485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82600" indent="-482600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1pPr>
            <a:lvl2pPr marL="1056639" indent="-408939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2pPr>
            <a:lvl3pPr marL="1625600" indent="-330200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3pPr>
            <a:lvl4pPr marL="2273300" indent="-317500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4pPr>
            <a:lvl5pPr marL="2921000" indent="-317500" defTabSz="1295400">
              <a:spcBef>
                <a:spcPts val="700"/>
              </a:spcBef>
              <a:buClr>
                <a:srgbClr val="EEEEEE"/>
              </a:buClr>
              <a:buSzTx/>
              <a:buFont typeface="ヒラギノ角ゴ Std"/>
              <a:buNone/>
              <a:defRPr sz="300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39" name="Shape 339"/>
          <p:cNvSpPr/>
          <p:nvPr>
            <p:ph type="sldNum" sz="quarter" idx="2"/>
          </p:nvPr>
        </p:nvSpPr>
        <p:spPr>
          <a:xfrm>
            <a:off x="11587124" y="9220200"/>
            <a:ext cx="442316" cy="3048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95400">
              <a:defRPr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+mn-lt"/>
                <a:ea typeface="+mn-ea"/>
                <a:cs typeface="+mn-cs"/>
                <a:sym typeface="ヒラギノ角ゴ St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（2 段組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タイトルテキスト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88709" y="929640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ヒラギノ角ゴ Pro W3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://pcn.club/" TargetMode="External"/><Relationship Id="rId7" Type="http://schemas.openxmlformats.org/officeDocument/2006/relationships/hyperlink" Target="http://ichigojam.net/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3" Type="http://schemas.openxmlformats.org/officeDocument/2006/relationships/hyperlink" Target="http://pcn.club/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232" y="3510560"/>
            <a:ext cx="6391231" cy="4526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0089" y="3067809"/>
            <a:ext cx="6752187" cy="4969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>
            <p:ph type="title"/>
          </p:nvPr>
        </p:nvSpPr>
        <p:spPr>
          <a:xfrm>
            <a:off x="-66080" y="-368664"/>
            <a:ext cx="13136959" cy="4344128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ゲームをつくろう</a:t>
            </a:r>
          </a:p>
        </p:txBody>
      </p:sp>
      <p:pic>
        <p:nvPicPr>
          <p:cNvPr id="35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71854" y="2657580"/>
            <a:ext cx="3418099" cy="1179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8001" y="8303260"/>
            <a:ext cx="1828798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>
            <a:off x="2307285" y="8916469"/>
            <a:ext cx="839023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PCN ( </a:t>
            </a:r>
            <a:r>
              <a:rPr u="sng">
                <a:hlinkClick r:id="rId6" invalidUrl="" action="" tgtFrame="" tooltip="" history="1" highlightClick="0" endSnd="0"/>
              </a:rPr>
              <a:t>http://pcn.club/</a:t>
            </a:r>
            <a:r>
              <a:t> ) &amp; IchigoJam ( </a:t>
            </a:r>
            <a:r>
              <a:rPr u="sng">
                <a:hlinkClick r:id="rId7" invalidUrl="" action="" tgtFrame="" tooltip="" history="1" highlightClick="0" endSnd="0"/>
              </a:rPr>
              <a:t>http://ichigojam.net/</a:t>
            </a:r>
            <a:r>
              <a:t> )</a:t>
            </a:r>
          </a:p>
        </p:txBody>
      </p:sp>
      <p:sp>
        <p:nvSpPr>
          <p:cNvPr id="354" name="Shape 354"/>
          <p:cNvSpPr/>
          <p:nvPr/>
        </p:nvSpPr>
        <p:spPr>
          <a:xfrm>
            <a:off x="10030275" y="353253"/>
            <a:ext cx="277291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ver.20170802</a:t>
            </a:r>
          </a:p>
        </p:txBody>
      </p:sp>
      <p:sp>
        <p:nvSpPr>
          <p:cNvPr id="355" name="Shape 355"/>
          <p:cNvSpPr/>
          <p:nvPr/>
        </p:nvSpPr>
        <p:spPr>
          <a:xfrm>
            <a:off x="10103123" y="818920"/>
            <a:ext cx="262722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&lt;英語キーボード版&gt;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390525" y="4438649"/>
            <a:ext cx="122237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LIST</a:t>
            </a:r>
          </a:p>
        </p:txBody>
      </p:sp>
      <p:pic>
        <p:nvPicPr>
          <p:cNvPr id="39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5325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5820833" y="4120819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F4でもOK</a:t>
            </a:r>
          </a:p>
        </p:txBody>
      </p:sp>
      <p:sp>
        <p:nvSpPr>
          <p:cNvPr id="396" name="Shape 396"/>
          <p:cNvSpPr/>
          <p:nvPr>
            <p:ph type="title"/>
          </p:nvPr>
        </p:nvSpPr>
        <p:spPr>
          <a:xfrm>
            <a:off x="293951" y="2611966"/>
            <a:ext cx="7514697" cy="128237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66674">
              <a:defRPr sz="48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リスト（プログラムみせて）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720725" y="4051299"/>
            <a:ext cx="1273175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latin typeface="IchigoJam-GRAPH"/>
                <a:ea typeface="IchigoJam-GRAPH"/>
                <a:cs typeface="IchigoJam-GRAPH"/>
                <a:sym typeface="IchigoJam-GRAPH"/>
              </a:defRPr>
            </a:lvl1pPr>
          </a:lstStyle>
          <a:p>
            <a:pPr>
              <a:defRPr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c</a:t>
            </a:r>
          </a:p>
        </p:txBody>
      </p:sp>
      <p:pic>
        <p:nvPicPr>
          <p:cNvPr id="39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5325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Shape 400"/>
          <p:cNvSpPr/>
          <p:nvPr/>
        </p:nvSpPr>
        <p:spPr>
          <a:xfrm>
            <a:off x="5820833" y="4120819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pPr>
            <a:r>
              <a:t>左下の[ALT]キーを</a:t>
            </a:r>
          </a:p>
          <a:p>
            <a: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pPr>
            <a:r>
              <a:t>おしながらC</a:t>
            </a:r>
          </a:p>
        </p:txBody>
      </p:sp>
      <p:sp>
        <p:nvSpPr>
          <p:cNvPr id="401" name="Shape 401"/>
          <p:cNvSpPr/>
          <p:nvPr/>
        </p:nvSpPr>
        <p:spPr>
          <a:xfrm>
            <a:off x="277018" y="8140355"/>
            <a:ext cx="8851636" cy="1282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572516">
              <a:defRPr sz="49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ねこのほかにもいろいろいるよ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390525" y="4438649"/>
            <a:ext cx="122237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CLS</a:t>
            </a:r>
          </a:p>
        </p:txBody>
      </p:sp>
      <p:pic>
        <p:nvPicPr>
          <p:cNvPr id="40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5325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>
            <a:off x="5820833" y="4120819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F1でもOK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390525" y="4438649"/>
            <a:ext cx="122237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6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20 LC X,5:?”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c</a:t>
            </a:r>
            <a:r>
              <a:t>”</a:t>
            </a:r>
          </a:p>
        </p:txBody>
      </p:sp>
      <p:sp>
        <p:nvSpPr>
          <p:cNvPr id="408" name="Shape 408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じぶんキャラ</a:t>
            </a:r>
          </a:p>
        </p:txBody>
      </p:sp>
      <p:sp>
        <p:nvSpPr>
          <p:cNvPr id="409" name="Shape 409"/>
          <p:cNvSpPr/>
          <p:nvPr>
            <p:ph type="title"/>
          </p:nvPr>
        </p:nvSpPr>
        <p:spPr>
          <a:xfrm>
            <a:off x="1851" y="7048500"/>
            <a:ext cx="6927189" cy="15499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531622">
              <a:defRPr sz="4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うちこんでエンター</a:t>
            </a:r>
          </a:p>
          <a:p>
            <a:pPr defTabSz="531622">
              <a:defRPr sz="4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F5でうごかす！</a:t>
            </a:r>
          </a:p>
        </p:txBody>
      </p:sp>
      <p:sp>
        <p:nvSpPr>
          <p:cNvPr id="410" name="Shape 410"/>
          <p:cNvSpPr/>
          <p:nvPr/>
        </p:nvSpPr>
        <p:spPr>
          <a:xfrm>
            <a:off x="2044799" y="788855"/>
            <a:ext cx="8915202" cy="1916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「”」（ダブルクォート）は</a:t>
            </a:r>
          </a:p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キーボード右のEnter左となり</a:t>
            </a:r>
          </a:p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SHIFTと同時に、おす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てきキャラ</a:t>
            </a:r>
          </a:p>
        </p:txBody>
      </p:sp>
      <p:sp>
        <p:nvSpPr>
          <p:cNvPr id="413" name="Shape 413"/>
          <p:cNvSpPr/>
          <p:nvPr/>
        </p:nvSpPr>
        <p:spPr>
          <a:xfrm>
            <a:off x="142974" y="4246727"/>
            <a:ext cx="1271885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45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30 LC RND(32),23:?”*”</a:t>
            </a:r>
          </a:p>
        </p:txBody>
      </p:sp>
      <p:sp>
        <p:nvSpPr>
          <p:cNvPr id="414" name="Shape 414"/>
          <p:cNvSpPr/>
          <p:nvPr>
            <p:ph type="title"/>
          </p:nvPr>
        </p:nvSpPr>
        <p:spPr>
          <a:xfrm>
            <a:off x="103451" y="6760633"/>
            <a:ext cx="6927189" cy="15499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508254">
              <a:defRPr sz="43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うちこんで、エンター、F5</a:t>
            </a:r>
          </a:p>
          <a:p>
            <a:pPr defTabSz="508254">
              <a:defRPr sz="43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F5をれんだすると？？</a:t>
            </a:r>
          </a:p>
        </p:txBody>
      </p:sp>
      <p:sp>
        <p:nvSpPr>
          <p:cNvPr id="415" name="Shape 415"/>
          <p:cNvSpPr/>
          <p:nvPr/>
        </p:nvSpPr>
        <p:spPr>
          <a:xfrm>
            <a:off x="2044799" y="515077"/>
            <a:ext cx="8915202" cy="1916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「(」「)」（かっこ）は</a:t>
            </a:r>
          </a:p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SHIFTと同時に</a:t>
            </a:r>
          </a:p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「9」「0」キーをおす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0" y="4318000"/>
            <a:ext cx="13004801" cy="111760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60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講座2c : ゲーム作成 -完成-</a:t>
            </a:r>
          </a:p>
        </p:txBody>
      </p:sp>
      <p:pic>
        <p:nvPicPr>
          <p:cNvPr id="41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350" y="3021464"/>
            <a:ext cx="3418100" cy="1179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てきキャラ</a:t>
            </a:r>
          </a:p>
        </p:txBody>
      </p:sp>
      <p:sp>
        <p:nvSpPr>
          <p:cNvPr id="421" name="Shape 421"/>
          <p:cNvSpPr/>
          <p:nvPr/>
        </p:nvSpPr>
        <p:spPr>
          <a:xfrm>
            <a:off x="142974" y="3337983"/>
            <a:ext cx="1271885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45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40 GOTO20</a:t>
            </a:r>
          </a:p>
        </p:txBody>
      </p:sp>
      <p:sp>
        <p:nvSpPr>
          <p:cNvPr id="422" name="Shape 422"/>
          <p:cNvSpPr/>
          <p:nvPr>
            <p:ph type="title"/>
          </p:nvPr>
        </p:nvSpPr>
        <p:spPr>
          <a:xfrm>
            <a:off x="103451" y="6760633"/>
            <a:ext cx="6927189" cy="15499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508254">
              <a:defRPr sz="43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うちこんで、エンター、F5</a:t>
            </a:r>
          </a:p>
          <a:p>
            <a:pPr defTabSz="508254">
              <a:defRPr sz="43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F5をれんだすると？？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142974" y="3778249"/>
            <a:ext cx="1271885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45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35 WAIT　3</a:t>
            </a:r>
          </a:p>
        </p:txBody>
      </p:sp>
      <p:sp>
        <p:nvSpPr>
          <p:cNvPr id="425" name="Shape 425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スピードちょうせい</a:t>
            </a:r>
          </a:p>
        </p:txBody>
      </p:sp>
      <p:sp>
        <p:nvSpPr>
          <p:cNvPr id="426" name="Shape 426"/>
          <p:cNvSpPr/>
          <p:nvPr>
            <p:ph type="title"/>
          </p:nvPr>
        </p:nvSpPr>
        <p:spPr>
          <a:xfrm>
            <a:off x="69585" y="6684631"/>
            <a:ext cx="6191846" cy="2668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とめる（ESC）</a:t>
            </a:r>
          </a:p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みる（F4）</a:t>
            </a:r>
          </a:p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うごかす（F5）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>
            <a:off x="142974" y="4353983"/>
            <a:ext cx="1271885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45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36 X=X-BTN(28)+BTN(29)</a:t>
            </a:r>
          </a:p>
        </p:txBody>
      </p:sp>
      <p:sp>
        <p:nvSpPr>
          <p:cNvPr id="429" name="Shape 429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左右キーでそうさ</a:t>
            </a:r>
          </a:p>
        </p:txBody>
      </p:sp>
      <p:sp>
        <p:nvSpPr>
          <p:cNvPr id="430" name="Shape 430"/>
          <p:cNvSpPr/>
          <p:nvPr>
            <p:ph type="title"/>
          </p:nvPr>
        </p:nvSpPr>
        <p:spPr>
          <a:xfrm>
            <a:off x="69585" y="6684631"/>
            <a:ext cx="6191846" cy="2668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とめる（ESC）</a:t>
            </a:r>
          </a:p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みる（F4）</a:t>
            </a:r>
          </a:p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うごかす（F5）</a:t>
            </a:r>
          </a:p>
        </p:txBody>
      </p:sp>
      <p:sp>
        <p:nvSpPr>
          <p:cNvPr id="431" name="Shape 431"/>
          <p:cNvSpPr/>
          <p:nvPr/>
        </p:nvSpPr>
        <p:spPr>
          <a:xfrm>
            <a:off x="2449414" y="515077"/>
            <a:ext cx="8105973" cy="1916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「+」（プラス）は</a:t>
            </a:r>
          </a:p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キーボード右上のBS左となり</a:t>
            </a:r>
          </a:p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SHIFTと同時に、「=」キーをおす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/>
        </p:nvSpPr>
        <p:spPr>
          <a:xfrm>
            <a:off x="142974" y="3744383"/>
            <a:ext cx="1271885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45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37 IF SCR(X,5) END</a:t>
            </a:r>
          </a:p>
        </p:txBody>
      </p:sp>
      <p:sp>
        <p:nvSpPr>
          <p:cNvPr id="434" name="Shape 434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あたりはんてい</a:t>
            </a:r>
          </a:p>
        </p:txBody>
      </p:sp>
      <p:sp>
        <p:nvSpPr>
          <p:cNvPr id="435" name="Shape 435"/>
          <p:cNvSpPr/>
          <p:nvPr>
            <p:ph type="title"/>
          </p:nvPr>
        </p:nvSpPr>
        <p:spPr>
          <a:xfrm>
            <a:off x="69585" y="6684631"/>
            <a:ext cx="6191846" cy="2668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とめる（ESC）</a:t>
            </a:r>
          </a:p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みる（F4）</a:t>
            </a:r>
          </a:p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うごかす（F5）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0" y="4318000"/>
            <a:ext cx="13004801" cy="111760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60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講座2a : IchigoJamの準備</a:t>
            </a:r>
          </a:p>
        </p:txBody>
      </p:sp>
      <p:pic>
        <p:nvPicPr>
          <p:cNvPr id="35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350" y="3021464"/>
            <a:ext cx="3418100" cy="1179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75670" y="1270000"/>
            <a:ext cx="12718853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10 CLS:X=16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20 LC X,5:?”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c</a:t>
            </a:r>
            <a:r>
              <a:t>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30 LC RND(32),23:?”*”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35 WAIT 3</a:t>
            </a:r>
            <a:br/>
            <a:r>
              <a:t>36 X=X-BTN(28)+BTN(29)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37 IF SCR(X,5) END 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40 GOTO 20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br/>
          </a:p>
        </p:txBody>
      </p:sp>
      <p:sp>
        <p:nvSpPr>
          <p:cNvPr id="438" name="Shape 438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できあがり！</a:t>
            </a:r>
          </a:p>
        </p:txBody>
      </p:sp>
      <p:sp>
        <p:nvSpPr>
          <p:cNvPr id="439" name="Shape 439"/>
          <p:cNvSpPr/>
          <p:nvPr/>
        </p:nvSpPr>
        <p:spPr>
          <a:xfrm>
            <a:off x="5715000" y="4588933"/>
            <a:ext cx="6291757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pPr>
          </a:p>
        </p:txBody>
      </p:sp>
      <p:sp>
        <p:nvSpPr>
          <p:cNvPr id="440" name="Shape 440"/>
          <p:cNvSpPr/>
          <p:nvPr/>
        </p:nvSpPr>
        <p:spPr>
          <a:xfrm>
            <a:off x="7311425" y="2023533"/>
            <a:ext cx="4729198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pPr>
          </a:p>
        </p:txBody>
      </p:sp>
      <p:sp>
        <p:nvSpPr>
          <p:cNvPr id="441" name="Shape 441"/>
          <p:cNvSpPr/>
          <p:nvPr/>
        </p:nvSpPr>
        <p:spPr>
          <a:xfrm>
            <a:off x="11998289" y="2054422"/>
            <a:ext cx="1" cy="2574986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pPr>
          </a:p>
        </p:txBody>
      </p:sp>
      <p:sp>
        <p:nvSpPr>
          <p:cNvPr id="442" name="Shape 442"/>
          <p:cNvSpPr/>
          <p:nvPr/>
        </p:nvSpPr>
        <p:spPr>
          <a:xfrm>
            <a:off x="9375912" y="4074914"/>
            <a:ext cx="1548631" cy="1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pPr>
          </a:p>
        </p:txBody>
      </p:sp>
      <p:sp>
        <p:nvSpPr>
          <p:cNvPr id="443" name="Shape 443"/>
          <p:cNvSpPr/>
          <p:nvPr/>
        </p:nvSpPr>
        <p:spPr>
          <a:xfrm flipV="1">
            <a:off x="10946600" y="4051968"/>
            <a:ext cx="1" cy="1073931"/>
          </a:xfrm>
          <a:prstGeom prst="line">
            <a:avLst/>
          </a:prstGeom>
          <a:ln w="762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pPr>
          </a:p>
        </p:txBody>
      </p:sp>
      <p:sp>
        <p:nvSpPr>
          <p:cNvPr id="444" name="Shape 444"/>
          <p:cNvSpPr/>
          <p:nvPr/>
        </p:nvSpPr>
        <p:spPr>
          <a:xfrm>
            <a:off x="8213942" y="5192341"/>
            <a:ext cx="4347717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じぶんキャラのいちに</a:t>
            </a:r>
          </a:p>
          <a:p>
            <a:pPr>
              <a:defRPr sz="3000"/>
            </a:pPr>
            <a:r>
              <a:t>てきキャラがいたらEND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390525" y="4438649"/>
            <a:ext cx="122237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SAVE1</a:t>
            </a:r>
          </a:p>
        </p:txBody>
      </p:sp>
      <p:pic>
        <p:nvPicPr>
          <p:cNvPr id="44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5325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 448"/>
          <p:cNvSpPr/>
          <p:nvPr/>
        </p:nvSpPr>
        <p:spPr>
          <a:xfrm>
            <a:off x="5820833" y="4120819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F3 と 1でもOK</a:t>
            </a:r>
          </a:p>
        </p:txBody>
      </p:sp>
      <p:sp>
        <p:nvSpPr>
          <p:cNvPr id="449" name="Shape 449"/>
          <p:cNvSpPr/>
          <p:nvPr>
            <p:ph type="title"/>
          </p:nvPr>
        </p:nvSpPr>
        <p:spPr>
          <a:xfrm>
            <a:off x="293951" y="2611966"/>
            <a:ext cx="7514697" cy="128237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19937">
              <a:defRPr sz="44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ほぞん（プログラムかきこみ）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0" y="4318000"/>
            <a:ext cx="13004801" cy="111760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60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講座2d : ゲーム作成 -改造-</a:t>
            </a:r>
          </a:p>
        </p:txBody>
      </p:sp>
      <p:pic>
        <p:nvPicPr>
          <p:cNvPr id="45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350" y="3021464"/>
            <a:ext cx="3418100" cy="1179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type="title"/>
          </p:nvPr>
        </p:nvSpPr>
        <p:spPr>
          <a:xfrm>
            <a:off x="132159" y="3340100"/>
            <a:ext cx="12740481" cy="2159000"/>
          </a:xfrm>
          <a:prstGeom prst="rect">
            <a:avLst/>
          </a:prstGeom>
        </p:spPr>
        <p:txBody>
          <a:bodyPr/>
          <a:lstStyle/>
          <a:p>
            <a:pPr/>
            <a:r>
              <a:t>楽しい かいぞう</a:t>
            </a:r>
          </a:p>
        </p:txBody>
      </p:sp>
      <p:pic>
        <p:nvPicPr>
          <p:cNvPr id="45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9325" y="5947767"/>
            <a:ext cx="3426150" cy="3208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75670" y="1003299"/>
            <a:ext cx="12718853" cy="622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10 CLS:X=16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20 LC X,5:?”</a:t>
            </a:r>
            <a:r>
              <a:rPr sz="6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IchigoJam-GRAPH"/>
                <a:ea typeface="IchigoJam-GRAPH"/>
                <a:cs typeface="IchigoJam-GRAPH"/>
                <a:sym typeface="IchigoJam-GRAPH"/>
              </a:rPr>
              <a:t>j</a:t>
            </a:r>
            <a:r>
              <a:t>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30 LC RND(32),23:?”</a:t>
            </a:r>
            <a:r>
              <a:rPr sz="6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IchigoJam-GRAPH"/>
                <a:ea typeface="IchigoJam-GRAPH"/>
                <a:cs typeface="IchigoJam-GRAPH"/>
                <a:sym typeface="IchigoJam-GRAPH"/>
              </a:rPr>
              <a:t>eee</a:t>
            </a:r>
            <a:r>
              <a:t>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35 WAIT 3</a:t>
            </a:r>
            <a:br/>
            <a:r>
              <a:t>36 X=X-BTN(28)+BTN(29)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37 IF SCR(X,5) END 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40 GOTO 20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br/>
          </a:p>
        </p:txBody>
      </p:sp>
      <p:sp>
        <p:nvSpPr>
          <p:cNvPr id="458" name="Shape 458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キャラをかえる</a:t>
            </a:r>
          </a:p>
        </p:txBody>
      </p:sp>
      <p:sp>
        <p:nvSpPr>
          <p:cNvPr id="459" name="Shape 459"/>
          <p:cNvSpPr/>
          <p:nvPr>
            <p:ph type="title"/>
          </p:nvPr>
        </p:nvSpPr>
        <p:spPr>
          <a:xfrm>
            <a:off x="69585" y="6684631"/>
            <a:ext cx="6191846" cy="2668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とめる（ESC）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けす（F1）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みる（F4）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うごかす（F5）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75670" y="1136649"/>
            <a:ext cx="12718853" cy="595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10 CLS:X=16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20 LC X,5:?”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j</a:t>
            </a:r>
            <a:r>
              <a:t>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30 LC RND(32),23:?”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eee</a:t>
            </a:r>
            <a:r>
              <a:t>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35 WAIT </a:t>
            </a:r>
            <a:r>
              <a:rPr sz="6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10</a:t>
            </a:r>
            <a:b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</a:br>
            <a:r>
              <a:t>36 X=X-BTN(28)+BTN(29)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37 IF SCR(X,5) END 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40 GOTO 20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br/>
          </a:p>
        </p:txBody>
      </p:sp>
      <p:sp>
        <p:nvSpPr>
          <p:cNvPr id="462" name="Shape 462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スピードをかえる</a:t>
            </a:r>
          </a:p>
        </p:txBody>
      </p:sp>
      <p:sp>
        <p:nvSpPr>
          <p:cNvPr id="463" name="Shape 463"/>
          <p:cNvSpPr/>
          <p:nvPr>
            <p:ph type="title"/>
          </p:nvPr>
        </p:nvSpPr>
        <p:spPr>
          <a:xfrm>
            <a:off x="69585" y="6684631"/>
            <a:ext cx="6191846" cy="2668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とめる（ESC）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けす（F1）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みる（F4）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うごかす（F5）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7612021" y="7755006"/>
            <a:ext cx="5900065" cy="2603504"/>
          </a:xfrm>
          <a:prstGeom prst="wedgeEllipseCallout">
            <a:avLst>
              <a:gd name="adj1" fmla="val 31627"/>
              <a:gd name="adj2" fmla="val 67538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テキが半分に？</a:t>
            </a:r>
          </a:p>
        </p:txBody>
      </p:sp>
      <p:sp>
        <p:nvSpPr>
          <p:cNvPr id="466" name="Shape 466"/>
          <p:cNvSpPr/>
          <p:nvPr>
            <p:ph type="title"/>
          </p:nvPr>
        </p:nvSpPr>
        <p:spPr>
          <a:xfrm>
            <a:off x="69585" y="6684631"/>
            <a:ext cx="6191846" cy="2668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とめる（ESC）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けす（F1）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みる（F4）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うごかす（F5）</a:t>
            </a:r>
          </a:p>
        </p:txBody>
      </p:sp>
      <p:sp>
        <p:nvSpPr>
          <p:cNvPr id="467" name="Shape 467"/>
          <p:cNvSpPr/>
          <p:nvPr/>
        </p:nvSpPr>
        <p:spPr>
          <a:xfrm>
            <a:off x="75670" y="1009650"/>
            <a:ext cx="12718853" cy="621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10 CLS:X=16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20 LC X,5:?”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c</a:t>
            </a:r>
            <a:r>
              <a:t>”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30 LC RND(</a:t>
            </a:r>
            <a:r>
              <a:rPr sz="6000">
                <a:solidFill>
                  <a:srgbClr val="FF2600"/>
                </a:solidFill>
              </a:rPr>
              <a:t>16</a:t>
            </a:r>
            <a:r>
              <a:t>),23:?”*”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35 WAIT 3</a:t>
            </a:r>
            <a:br/>
            <a:r>
              <a:t>36 X=X-BTN(28)+BTN(29)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37 IF SCR(X,5) END 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40 GOTO 20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7612021" y="7755006"/>
            <a:ext cx="5900065" cy="2603504"/>
          </a:xfrm>
          <a:prstGeom prst="wedgeEllipseCallout">
            <a:avLst>
              <a:gd name="adj1" fmla="val 31627"/>
              <a:gd name="adj2" fmla="val 67538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スコアを出す</a:t>
            </a:r>
          </a:p>
        </p:txBody>
      </p:sp>
      <p:sp>
        <p:nvSpPr>
          <p:cNvPr id="470" name="Shape 470"/>
          <p:cNvSpPr/>
          <p:nvPr>
            <p:ph type="title"/>
          </p:nvPr>
        </p:nvSpPr>
        <p:spPr>
          <a:xfrm>
            <a:off x="69585" y="6684631"/>
            <a:ext cx="6191846" cy="2668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とめる（ESC）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けす（F1）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みる（F4）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うごかす（F5）</a:t>
            </a:r>
          </a:p>
        </p:txBody>
      </p:sp>
      <p:sp>
        <p:nvSpPr>
          <p:cNvPr id="471" name="Shape 471"/>
          <p:cNvSpPr/>
          <p:nvPr/>
        </p:nvSpPr>
        <p:spPr>
          <a:xfrm>
            <a:off x="75670" y="546100"/>
            <a:ext cx="12718853" cy="713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5000">
                <a:solidFill>
                  <a:srgbClr val="FF2600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5 CLT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10 CLS:X=16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20 LC X,5:?”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c</a:t>
            </a:r>
            <a:r>
              <a:t>”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30 LC RND(32),23:?”*”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35 WAIT 3</a:t>
            </a:r>
            <a:br/>
            <a:r>
              <a:t>36 X=X-BTN(28)+BTN(29)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37 IF SCR(X,5) </a:t>
            </a:r>
            <a:r>
              <a:rPr>
                <a:solidFill>
                  <a:srgbClr val="FF2600"/>
                </a:solidFill>
              </a:rPr>
              <a:t>?TICK():</a:t>
            </a:r>
            <a:r>
              <a:t> END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40 GOTO 20</a:t>
            </a: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200">
                <a:latin typeface="IchigoJam 1.2"/>
                <a:ea typeface="IchigoJam 1.2"/>
                <a:cs typeface="IchigoJam 1.2"/>
                <a:sym typeface="IchigoJam 1.2"/>
              </a:defRPr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type="title"/>
          </p:nvPr>
        </p:nvSpPr>
        <p:spPr>
          <a:xfrm>
            <a:off x="132159" y="3340100"/>
            <a:ext cx="12740481" cy="2159000"/>
          </a:xfrm>
          <a:prstGeom prst="rect">
            <a:avLst/>
          </a:prstGeom>
        </p:spPr>
        <p:txBody>
          <a:bodyPr/>
          <a:lstStyle/>
          <a:p>
            <a:pPr/>
            <a:r>
              <a:t>あ、みつかった？</a:t>
            </a:r>
          </a:p>
        </p:txBody>
      </p:sp>
      <p:pic>
        <p:nvPicPr>
          <p:cNvPr id="47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9325" y="5947767"/>
            <a:ext cx="3426150" cy="3208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/>
        </p:nvSpPr>
        <p:spPr>
          <a:xfrm>
            <a:off x="75670" y="984250"/>
            <a:ext cx="12718853" cy="626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10 CLS:X=16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20 LC X,5:?”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j</a:t>
            </a:r>
            <a:r>
              <a:t>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30 LC RND(32),23:?”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eee</a:t>
            </a:r>
            <a:r>
              <a:t>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35 WAIT 3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36 X=X-BTN(28)+BTN(29)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37 IF SCR(X,5) END</a:t>
            </a:r>
          </a:p>
          <a:p>
            <a:pPr defTabSz="584200">
              <a:defRPr sz="4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38 X=(X+32)%32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40 GOTO 20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br/>
          </a:p>
        </p:txBody>
      </p:sp>
      <p:sp>
        <p:nvSpPr>
          <p:cNvPr id="477" name="Shape 477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チートたいさく１</a:t>
            </a:r>
          </a:p>
        </p:txBody>
      </p:sp>
      <p:sp>
        <p:nvSpPr>
          <p:cNvPr id="478" name="Shape 478"/>
          <p:cNvSpPr/>
          <p:nvPr>
            <p:ph type="title"/>
          </p:nvPr>
        </p:nvSpPr>
        <p:spPr>
          <a:xfrm>
            <a:off x="69585" y="6684631"/>
            <a:ext cx="6191846" cy="2668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とめる（ESC）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けす（F1）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みる（F4）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うごかす（F5）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0" y="4318000"/>
            <a:ext cx="13004801" cy="111760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60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講座2b : ゲーム作成 -導入-</a:t>
            </a:r>
          </a:p>
        </p:txBody>
      </p:sp>
      <p:pic>
        <p:nvPicPr>
          <p:cNvPr id="36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350" y="3021464"/>
            <a:ext cx="3418100" cy="1179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/>
        </p:nvSpPr>
        <p:spPr>
          <a:xfrm>
            <a:off x="75670" y="984250"/>
            <a:ext cx="12718853" cy="626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10 CLS:X=16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20 LC X,5:?”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j</a:t>
            </a:r>
            <a:r>
              <a:t>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30 LC RND(32),23:?”</a:t>
            </a:r>
            <a:r>
              <a:rPr>
                <a:latin typeface="IchigoJam-GRAPH"/>
                <a:ea typeface="IchigoJam-GRAPH"/>
                <a:cs typeface="IchigoJam-GRAPH"/>
                <a:sym typeface="IchigoJam-GRAPH"/>
              </a:rPr>
              <a:t>eee</a:t>
            </a:r>
            <a:r>
              <a:t>”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35 WAIT 3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36 X=X-BTN(28)+BTN(29)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37 IF SCR(X,5) END</a:t>
            </a:r>
          </a:p>
          <a:p>
            <a:pPr defTabSz="584200">
              <a:defRPr sz="4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38 IF X&lt;0 OR X&gt;31 END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40 GOTO 20</a:t>
            </a: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</a:p>
          <a:p>
            <a:pPr defTabSz="584200">
              <a:defRPr sz="4000">
                <a:latin typeface="IchigoJam 1.2"/>
                <a:ea typeface="IchigoJam 1.2"/>
                <a:cs typeface="IchigoJam 1.2"/>
                <a:sym typeface="IchigoJam 1.2"/>
              </a:defRPr>
            </a:pPr>
            <a:br/>
          </a:p>
        </p:txBody>
      </p:sp>
      <p:sp>
        <p:nvSpPr>
          <p:cNvPr id="481" name="Shape 481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チートたいさく２</a:t>
            </a:r>
          </a:p>
        </p:txBody>
      </p:sp>
      <p:sp>
        <p:nvSpPr>
          <p:cNvPr id="482" name="Shape 482"/>
          <p:cNvSpPr/>
          <p:nvPr>
            <p:ph type="title"/>
          </p:nvPr>
        </p:nvSpPr>
        <p:spPr>
          <a:xfrm>
            <a:off x="69585" y="6684631"/>
            <a:ext cx="6191846" cy="2668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とめる（ESC）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けす（F1）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みる（F4）</a:t>
            </a:r>
          </a:p>
          <a:p>
            <a:pPr defTabSz="426466">
              <a:defRPr sz="36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うごかす（F5）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>
            <a:off x="390525" y="4438649"/>
            <a:ext cx="122237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SAVE1</a:t>
            </a:r>
          </a:p>
        </p:txBody>
      </p:sp>
      <p:pic>
        <p:nvPicPr>
          <p:cNvPr id="48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5325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/>
        </p:nvSpPr>
        <p:spPr>
          <a:xfrm>
            <a:off x="5820833" y="4120819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F3、1でもOK</a:t>
            </a:r>
          </a:p>
        </p:txBody>
      </p:sp>
      <p:sp>
        <p:nvSpPr>
          <p:cNvPr id="487" name="Shape 487"/>
          <p:cNvSpPr/>
          <p:nvPr>
            <p:ph type="title"/>
          </p:nvPr>
        </p:nvSpPr>
        <p:spPr>
          <a:xfrm>
            <a:off x="293951" y="2611966"/>
            <a:ext cx="7514697" cy="128237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19937">
              <a:defRPr sz="44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ほぞん（プログラムかきこみ）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type="title"/>
          </p:nvPr>
        </p:nvSpPr>
        <p:spPr>
          <a:xfrm>
            <a:off x="132159" y="3340100"/>
            <a:ext cx="12740481" cy="2159000"/>
          </a:xfrm>
          <a:prstGeom prst="rect">
            <a:avLst/>
          </a:prstGeom>
        </p:spPr>
        <p:txBody>
          <a:bodyPr/>
          <a:lstStyle/>
          <a:p>
            <a:pPr/>
            <a:r>
              <a:t>ロボットプログラミング</a:t>
            </a:r>
          </a:p>
        </p:txBody>
      </p:sp>
      <p:pic>
        <p:nvPicPr>
          <p:cNvPr id="49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9325" y="5947767"/>
            <a:ext cx="3426150" cy="3208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777" y="1462124"/>
            <a:ext cx="13112354" cy="6829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4565"/>
            <a:ext cx="13004800" cy="944447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3991818" y="671432"/>
            <a:ext cx="8746282" cy="8626227"/>
          </a:xfrm>
          <a:prstGeom prst="star8">
            <a:avLst>
              <a:gd name="adj" fmla="val 35026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8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つぎを</a:t>
            </a:r>
          </a:p>
          <a:p>
            <a:pPr algn="ctr" defTabSz="584200">
              <a:defRPr sz="8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お楽しみに！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-1" y="4837248"/>
            <a:ext cx="13004801" cy="264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8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すべてのこどもたちに</a:t>
            </a:r>
          </a:p>
          <a:p>
            <a:pPr algn="ctr" defTabSz="584200">
              <a:defRPr sz="8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プログラミングを</a:t>
            </a:r>
          </a:p>
        </p:txBody>
      </p:sp>
      <p:pic>
        <p:nvPicPr>
          <p:cNvPr id="49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0746" y="1079500"/>
            <a:ext cx="8903308" cy="2752996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Shape 499"/>
          <p:cNvSpPr/>
          <p:nvPr/>
        </p:nvSpPr>
        <p:spPr>
          <a:xfrm>
            <a:off x="5206255" y="8644466"/>
            <a:ext cx="259229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http://pcn.club/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-1" y="4318000"/>
            <a:ext cx="130048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8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pPr/>
            <a:r>
              <a:t>ゲームつくってみたい？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type="title"/>
          </p:nvPr>
        </p:nvSpPr>
        <p:spPr>
          <a:xfrm>
            <a:off x="132159" y="3340100"/>
            <a:ext cx="12740481" cy="2159000"/>
          </a:xfrm>
          <a:prstGeom prst="rect">
            <a:avLst/>
          </a:prstGeom>
        </p:spPr>
        <p:txBody>
          <a:bodyPr/>
          <a:lstStyle/>
          <a:p>
            <a:pPr/>
            <a:r>
              <a:t>ゲームをつくろう</a:t>
            </a:r>
          </a:p>
        </p:txBody>
      </p:sp>
      <p:pic>
        <p:nvPicPr>
          <p:cNvPr id="36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9325" y="5947767"/>
            <a:ext cx="3426150" cy="3208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390525" y="4438649"/>
            <a:ext cx="122237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NEW</a:t>
            </a:r>
          </a:p>
        </p:txBody>
      </p:sp>
      <p:pic>
        <p:nvPicPr>
          <p:cNvPr id="36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5325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5820833" y="4120819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4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pPr>
            <a:r>
              <a:t>ほぞんしたのは</a:t>
            </a:r>
          </a:p>
          <a:p>
            <a:pPr algn="ctr" defTabSz="584200">
              <a:defRPr sz="4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pPr>
            <a:r>
              <a:t>きえないよ</a:t>
            </a:r>
          </a:p>
        </p:txBody>
      </p:sp>
      <p:sp>
        <p:nvSpPr>
          <p:cNvPr id="371" name="Shape 371"/>
          <p:cNvSpPr/>
          <p:nvPr>
            <p:ph type="title"/>
          </p:nvPr>
        </p:nvSpPr>
        <p:spPr>
          <a:xfrm>
            <a:off x="293951" y="2611966"/>
            <a:ext cx="7514697" cy="128237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449833">
              <a:defRPr sz="38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さいしょから（プログラムクリア）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390525" y="4015316"/>
            <a:ext cx="122237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10 CLS:X=16</a:t>
            </a:r>
          </a:p>
        </p:txBody>
      </p:sp>
      <p:sp>
        <p:nvSpPr>
          <p:cNvPr id="374" name="Shape 374"/>
          <p:cNvSpPr/>
          <p:nvPr/>
        </p:nvSpPr>
        <p:spPr>
          <a:xfrm>
            <a:off x="6582833" y="7287352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きおくさせよう</a:t>
            </a:r>
          </a:p>
        </p:txBody>
      </p:sp>
      <p:grpSp>
        <p:nvGrpSpPr>
          <p:cNvPr id="378" name="Group 378"/>
          <p:cNvGrpSpPr/>
          <p:nvPr/>
        </p:nvGrpSpPr>
        <p:grpSpPr>
          <a:xfrm>
            <a:off x="9101528" y="3949910"/>
            <a:ext cx="891680" cy="926692"/>
            <a:chOff x="0" y="0"/>
            <a:chExt cx="891678" cy="926690"/>
          </a:xfrm>
        </p:grpSpPr>
        <p:sp>
          <p:nvSpPr>
            <p:cNvPr id="375" name="Shape 375"/>
            <p:cNvSpPr/>
            <p:nvPr/>
          </p:nvSpPr>
          <p:spPr>
            <a:xfrm>
              <a:off x="0" y="0"/>
              <a:ext cx="891679" cy="92669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ヒラギノ角ゴ Pro W3"/>
                </a:defRPr>
              </a:pPr>
            </a:p>
          </p:txBody>
        </p:sp>
        <p:sp>
          <p:nvSpPr>
            <p:cNvPr id="376" name="Shape 376"/>
            <p:cNvSpPr/>
            <p:nvPr/>
          </p:nvSpPr>
          <p:spPr>
            <a:xfrm flipH="1" flipV="1">
              <a:off x="126797" y="625796"/>
              <a:ext cx="551827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ヒラギノ角ゴ Pro W3"/>
                </a:defRPr>
              </a:pPr>
            </a:p>
          </p:txBody>
        </p:sp>
        <p:sp>
          <p:nvSpPr>
            <p:cNvPr id="377" name="Shape 377"/>
            <p:cNvSpPr/>
            <p:nvPr/>
          </p:nvSpPr>
          <p:spPr>
            <a:xfrm flipH="1">
              <a:off x="652070" y="251519"/>
              <a:ext cx="2916" cy="4095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ヒラギノ角ゴ Pro W3"/>
                </a:defRPr>
              </a:pPr>
            </a:p>
          </p:txBody>
        </p:sp>
      </p:grpSp>
      <p:sp>
        <p:nvSpPr>
          <p:cNvPr id="379" name="Shape 379"/>
          <p:cNvSpPr/>
          <p:nvPr>
            <p:ph type="title"/>
          </p:nvPr>
        </p:nvSpPr>
        <p:spPr>
          <a:xfrm>
            <a:off x="2044799" y="857623"/>
            <a:ext cx="8915202" cy="18610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344677">
              <a:defRPr sz="2949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「:」（コロン）は、キーボード右がわ。</a:t>
            </a:r>
          </a:p>
          <a:p>
            <a:pPr defTabSz="344677">
              <a:defRPr sz="2949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SHIFTと同時に、「;」キーをおす</a:t>
            </a:r>
          </a:p>
          <a:p>
            <a:pPr defTabSz="344677">
              <a:defRPr sz="2949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「=」（イコール）はキーボード右上。BSとなり。</a:t>
            </a:r>
          </a:p>
        </p:txBody>
      </p:sp>
      <p:sp>
        <p:nvSpPr>
          <p:cNvPr id="380" name="Shape 380"/>
          <p:cNvSpPr/>
          <p:nvPr/>
        </p:nvSpPr>
        <p:spPr>
          <a:xfrm>
            <a:off x="1690026" y="5876197"/>
            <a:ext cx="9624748" cy="148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508254">
              <a:defRPr sz="43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数字で、はじまる行は、すぐに動かないで、IchigoJamが、きおくします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390525" y="4438649"/>
            <a:ext cx="122237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RUN</a:t>
            </a:r>
          </a:p>
        </p:txBody>
      </p:sp>
      <p:pic>
        <p:nvPicPr>
          <p:cNvPr id="38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5325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5820833" y="4120819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F5でもOK</a:t>
            </a:r>
          </a:p>
        </p:txBody>
      </p:sp>
      <p:sp>
        <p:nvSpPr>
          <p:cNvPr id="385" name="Shape 385"/>
          <p:cNvSpPr/>
          <p:nvPr>
            <p:ph type="title"/>
          </p:nvPr>
        </p:nvSpPr>
        <p:spPr>
          <a:xfrm>
            <a:off x="293951" y="2611966"/>
            <a:ext cx="6927189" cy="128237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19937">
              <a:defRPr sz="44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ラン（はしれ！／うごかす）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390525" y="4438649"/>
            <a:ext cx="122237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pPr/>
            <a:r>
              <a:t>?X</a:t>
            </a:r>
          </a:p>
        </p:txBody>
      </p:sp>
      <p:pic>
        <p:nvPicPr>
          <p:cNvPr id="38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5325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/>
          <p:nvPr/>
        </p:nvSpPr>
        <p:spPr>
          <a:xfrm>
            <a:off x="5820833" y="4120819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ヒラギノ角ゴ Pro W3"/>
              </a:defRPr>
            </a:lvl1pPr>
          </a:lstStyle>
          <a:p>
            <a:pPr/>
            <a:r>
              <a:t>なにがでるかな？</a:t>
            </a:r>
          </a:p>
        </p:txBody>
      </p:sp>
      <p:sp>
        <p:nvSpPr>
          <p:cNvPr id="390" name="Shape 390"/>
          <p:cNvSpPr/>
          <p:nvPr>
            <p:ph type="title"/>
          </p:nvPr>
        </p:nvSpPr>
        <p:spPr>
          <a:xfrm>
            <a:off x="293951" y="2611966"/>
            <a:ext cx="8851636" cy="128237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31622">
              <a:defRPr sz="4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/>
            <a:r>
              <a:t>はてなマークでがめんにひょうじ</a:t>
            </a:r>
          </a:p>
        </p:txBody>
      </p:sp>
      <p:sp>
        <p:nvSpPr>
          <p:cNvPr id="391" name="Shape 391"/>
          <p:cNvSpPr/>
          <p:nvPr/>
        </p:nvSpPr>
        <p:spPr>
          <a:xfrm>
            <a:off x="2044799" y="469238"/>
            <a:ext cx="8915202" cy="1916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「？」（はてな）は</a:t>
            </a:r>
          </a:p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キーボード右のSHIFT左となり</a:t>
            </a:r>
          </a:p>
          <a:p>
            <a:pPr algn="ctr" defTabSz="414781">
              <a:defRPr sz="35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SHIFTと同時に、おす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 W3"/>
        <a:ea typeface="ヒラギノ角ゴ Pro W3"/>
        <a:cs typeface="ヒラギノ角ゴ Pro W3"/>
      </a:majorFont>
      <a:minorFont>
        <a:latin typeface="ヒラギノ角ゴ Std"/>
        <a:ea typeface="ヒラギノ角ゴ Std"/>
        <a:cs typeface="ヒラギノ角ゴ St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ヒラギノ角ゴ Pro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 W3"/>
        <a:ea typeface="ヒラギノ角ゴ Pro W3"/>
        <a:cs typeface="ヒラギノ角ゴ Pro W3"/>
      </a:majorFont>
      <a:minorFont>
        <a:latin typeface="ヒラギノ角ゴ Std"/>
        <a:ea typeface="ヒラギノ角ゴ Std"/>
        <a:cs typeface="ヒラギノ角ゴ St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ヒラギノ角ゴ Pro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