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4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6288709" y="929640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 コピー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4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6288709" y="929640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xfrm>
            <a:off x="8929" y="-15479"/>
            <a:ext cx="12986942" cy="9784558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36" name="Shape 13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タイトルとコンテンツ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0" y="0"/>
            <a:ext cx="13233400" cy="99314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363636"/>
              </a:gs>
            </a:gsLst>
            <a:lin ang="540000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algn="l" defTabSz="1295400">
              <a:buClr>
                <a:srgbClr val="000000"/>
              </a:buClr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186" name="Group 186"/>
          <p:cNvGrpSpPr/>
          <p:nvPr/>
        </p:nvGrpSpPr>
        <p:grpSpPr>
          <a:xfrm>
            <a:off x="11811000" y="9105900"/>
            <a:ext cx="889000" cy="368300"/>
            <a:chOff x="0" y="0"/>
            <a:chExt cx="889000" cy="368300"/>
          </a:xfrm>
        </p:grpSpPr>
        <p:sp>
          <p:nvSpPr>
            <p:cNvPr id="144" name="Shape 144"/>
            <p:cNvSpPr/>
            <p:nvPr/>
          </p:nvSpPr>
          <p:spPr>
            <a:xfrm>
              <a:off x="508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5" name="Shape 145"/>
            <p:cNvSpPr/>
            <p:nvPr/>
          </p:nvSpPr>
          <p:spPr>
            <a:xfrm>
              <a:off x="50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6" name="Shape 146"/>
            <p:cNvSpPr/>
            <p:nvPr/>
          </p:nvSpPr>
          <p:spPr>
            <a:xfrm>
              <a:off x="508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7" name="Shape 147"/>
            <p:cNvSpPr/>
            <p:nvPr/>
          </p:nvSpPr>
          <p:spPr>
            <a:xfrm>
              <a:off x="508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8" name="Shape 148"/>
            <p:cNvSpPr/>
            <p:nvPr/>
          </p:nvSpPr>
          <p:spPr>
            <a:xfrm>
              <a:off x="508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9" name="Shape 149"/>
            <p:cNvSpPr/>
            <p:nvPr/>
          </p:nvSpPr>
          <p:spPr>
            <a:xfrm>
              <a:off x="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0" name="Shape 150"/>
            <p:cNvSpPr/>
            <p:nvPr/>
          </p:nvSpPr>
          <p:spPr>
            <a:xfrm>
              <a:off x="508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1" name="Shape 151"/>
            <p:cNvSpPr/>
            <p:nvPr/>
          </p:nvSpPr>
          <p:spPr>
            <a:xfrm>
              <a:off x="1651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2" name="Shape 152"/>
            <p:cNvSpPr/>
            <p:nvPr/>
          </p:nvSpPr>
          <p:spPr>
            <a:xfrm>
              <a:off x="1651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3" name="Shape 153"/>
            <p:cNvSpPr/>
            <p:nvPr/>
          </p:nvSpPr>
          <p:spPr>
            <a:xfrm>
              <a:off x="1651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4" name="Shape 154"/>
            <p:cNvSpPr/>
            <p:nvPr/>
          </p:nvSpPr>
          <p:spPr>
            <a:xfrm>
              <a:off x="1651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5" name="Shape 155"/>
            <p:cNvSpPr/>
            <p:nvPr/>
          </p:nvSpPr>
          <p:spPr>
            <a:xfrm>
              <a:off x="2667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6" name="Shape 156"/>
            <p:cNvSpPr/>
            <p:nvPr/>
          </p:nvSpPr>
          <p:spPr>
            <a:xfrm>
              <a:off x="2667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7" name="Shape 157"/>
            <p:cNvSpPr/>
            <p:nvPr/>
          </p:nvSpPr>
          <p:spPr>
            <a:xfrm>
              <a:off x="2667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8" name="Shape 158"/>
            <p:cNvSpPr/>
            <p:nvPr/>
          </p:nvSpPr>
          <p:spPr>
            <a:xfrm>
              <a:off x="3302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9" name="Shape 159"/>
            <p:cNvSpPr/>
            <p:nvPr/>
          </p:nvSpPr>
          <p:spPr>
            <a:xfrm>
              <a:off x="3810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0" name="Shape 160"/>
            <p:cNvSpPr/>
            <p:nvPr/>
          </p:nvSpPr>
          <p:spPr>
            <a:xfrm>
              <a:off x="3810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1" name="Shape 161"/>
            <p:cNvSpPr/>
            <p:nvPr/>
          </p:nvSpPr>
          <p:spPr>
            <a:xfrm>
              <a:off x="3810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2" name="Shape 162"/>
            <p:cNvSpPr/>
            <p:nvPr/>
          </p:nvSpPr>
          <p:spPr>
            <a:xfrm>
              <a:off x="3302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3" name="Shape 163"/>
            <p:cNvSpPr/>
            <p:nvPr/>
          </p:nvSpPr>
          <p:spPr>
            <a:xfrm>
              <a:off x="2667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4" name="Shape 164"/>
            <p:cNvSpPr/>
            <p:nvPr/>
          </p:nvSpPr>
          <p:spPr>
            <a:xfrm>
              <a:off x="3810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5" name="Shape 165"/>
            <p:cNvSpPr/>
            <p:nvPr/>
          </p:nvSpPr>
          <p:spPr>
            <a:xfrm>
              <a:off x="3810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302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7" name="Shape 167"/>
            <p:cNvSpPr/>
            <p:nvPr/>
          </p:nvSpPr>
          <p:spPr>
            <a:xfrm>
              <a:off x="431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8" name="Shape 168"/>
            <p:cNvSpPr/>
            <p:nvPr/>
          </p:nvSpPr>
          <p:spPr>
            <a:xfrm>
              <a:off x="4953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9" name="Shape 169"/>
            <p:cNvSpPr/>
            <p:nvPr/>
          </p:nvSpPr>
          <p:spPr>
            <a:xfrm>
              <a:off x="5969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0" name="Shape 170"/>
            <p:cNvSpPr/>
            <p:nvPr/>
          </p:nvSpPr>
          <p:spPr>
            <a:xfrm>
              <a:off x="5969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1" name="Shape 171"/>
            <p:cNvSpPr/>
            <p:nvPr/>
          </p:nvSpPr>
          <p:spPr>
            <a:xfrm>
              <a:off x="5969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2" name="Shape 172"/>
            <p:cNvSpPr/>
            <p:nvPr/>
          </p:nvSpPr>
          <p:spPr>
            <a:xfrm>
              <a:off x="5461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3" name="Shape 173"/>
            <p:cNvSpPr/>
            <p:nvPr/>
          </p:nvSpPr>
          <p:spPr>
            <a:xfrm>
              <a:off x="5969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969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5" name="Shape 175"/>
            <p:cNvSpPr/>
            <p:nvPr/>
          </p:nvSpPr>
          <p:spPr>
            <a:xfrm>
              <a:off x="5969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112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7" name="Shape 177"/>
            <p:cNvSpPr/>
            <p:nvPr/>
          </p:nvSpPr>
          <p:spPr>
            <a:xfrm>
              <a:off x="7112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8" name="Shape 178"/>
            <p:cNvSpPr/>
            <p:nvPr/>
          </p:nvSpPr>
          <p:spPr>
            <a:xfrm>
              <a:off x="7112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9" name="Shape 179"/>
            <p:cNvSpPr/>
            <p:nvPr/>
          </p:nvSpPr>
          <p:spPr>
            <a:xfrm>
              <a:off x="7112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0" name="Shape 180"/>
            <p:cNvSpPr/>
            <p:nvPr/>
          </p:nvSpPr>
          <p:spPr>
            <a:xfrm>
              <a:off x="7112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1" name="Shape 181"/>
            <p:cNvSpPr/>
            <p:nvPr/>
          </p:nvSpPr>
          <p:spPr>
            <a:xfrm>
              <a:off x="7620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2" name="Shape 182"/>
            <p:cNvSpPr/>
            <p:nvPr/>
          </p:nvSpPr>
          <p:spPr>
            <a:xfrm>
              <a:off x="812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128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4" name="Shape 184"/>
            <p:cNvSpPr/>
            <p:nvPr/>
          </p:nvSpPr>
          <p:spPr>
            <a:xfrm>
              <a:off x="8128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5" name="Shape 185"/>
            <p:cNvSpPr/>
            <p:nvPr/>
          </p:nvSpPr>
          <p:spPr>
            <a:xfrm>
              <a:off x="7620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87" name="Shape 187"/>
          <p:cNvSpPr/>
          <p:nvPr>
            <p:ph type="title"/>
          </p:nvPr>
        </p:nvSpPr>
        <p:spPr>
          <a:xfrm>
            <a:off x="647700" y="647700"/>
            <a:ext cx="11709400" cy="2057400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 defTabSz="1295400">
              <a:defRPr sz="5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88" name="Shape 188"/>
          <p:cNvSpPr/>
          <p:nvPr>
            <p:ph type="body" idx="1"/>
          </p:nvPr>
        </p:nvSpPr>
        <p:spPr>
          <a:xfrm>
            <a:off x="647700" y="2705100"/>
            <a:ext cx="11709400" cy="7048500"/>
          </a:xfrm>
          <a:prstGeom prst="rect">
            <a:avLst/>
          </a:prstGeom>
        </p:spPr>
        <p:txBody>
          <a:bodyPr lIns="38100" tIns="38100" rIns="38100" bIns="38100" anchor="t">
            <a:noAutofit/>
          </a:bodyPr>
          <a:lstStyle>
            <a:lvl1pPr marL="482600" indent="-4826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  <a:lvl2pPr marL="1056639" indent="-408939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2pPr>
            <a:lvl3pPr marL="1625600" indent="-3302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3pPr>
            <a:lvl4pPr marL="2273300" indent="-3175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4pPr>
            <a:lvl5pPr marL="2921000" indent="-3175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9" name="Shape 189"/>
          <p:cNvSpPr/>
          <p:nvPr>
            <p:ph type="sldNum" sz="quarter" idx="2"/>
          </p:nvPr>
        </p:nvSpPr>
        <p:spPr>
          <a:xfrm>
            <a:off x="11587124" y="9220200"/>
            <a:ext cx="442316" cy="304800"/>
          </a:xfrm>
          <a:prstGeom prst="rect">
            <a:avLst/>
          </a:prstGeom>
          <a:ln w="9525">
            <a:round/>
          </a:ln>
        </p:spPr>
        <p:txBody>
          <a:bodyPr lIns="38100" tIns="38100" rIns="38100" bIns="38100"/>
          <a:lstStyle>
            <a:lvl1pPr algn="r" defTabSz="1295400">
              <a:defRPr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97" name="Shape 19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  <a:lvl2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2pPr>
            <a:lvl3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3pPr>
            <a:lvl4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4pPr>
            <a:lvl5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8" name="Shape 19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032E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288709" y="9245600"/>
            <a:ext cx="414682" cy="330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3 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hyperlink" Target="http://pcn.club/" TargetMode="External"/><Relationship Id="rId5" Type="http://schemas.openxmlformats.org/officeDocument/2006/relationships/hyperlink" Target="http://ichigojam.net/" TargetMode="External"/><Relationship Id="rId6" Type="http://schemas.openxmlformats.org/officeDocument/2006/relationships/image" Target="../media/image1.tif"/><Relationship Id="rId7" Type="http://schemas.openxmlformats.org/officeDocument/2006/relationships/image" Target="../media/image4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hyperlink" Target="http://fukuno.jig.jp/1518" TargetMode="External"/><Relationship Id="rId4" Type="http://schemas.openxmlformats.org/officeDocument/2006/relationships/image" Target="../media/image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3" Type="http://schemas.openxmlformats.org/officeDocument/2006/relationships/hyperlink" Target="http://pcn.club/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8467" y="-42334"/>
            <a:ext cx="13021735" cy="71842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15" name="Shape 215"/>
          <p:cNvSpPr/>
          <p:nvPr>
            <p:ph type="title"/>
          </p:nvPr>
        </p:nvSpPr>
        <p:spPr>
          <a:xfrm>
            <a:off x="-66080" y="-228964"/>
            <a:ext cx="13136959" cy="434412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</p:spPr>
        <p:txBody>
          <a:bodyPr/>
          <a:lstStyle/>
          <a:p>
            <a:pPr>
              <a:defRPr sz="8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メガネふきロボットを</a:t>
            </a:r>
          </a:p>
          <a:p>
            <a:pPr>
              <a:defRPr sz="8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つくろう</a:t>
            </a:r>
          </a:p>
        </p:txBody>
      </p:sp>
      <p:pic>
        <p:nvPicPr>
          <p:cNvPr id="21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1854" y="2291437"/>
            <a:ext cx="3418099" cy="1179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001" y="8303260"/>
            <a:ext cx="1828798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2307285" y="8916469"/>
            <a:ext cx="839023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PCN ( </a:t>
            </a:r>
            <a:r>
              <a:rPr u="sng">
                <a:hlinkClick r:id="rId4" invalidUrl="" action="" tgtFrame="" tooltip="" history="1" highlightClick="0" endSnd="0"/>
              </a:rPr>
              <a:t>http://pcn.club/</a:t>
            </a:r>
            <a:r>
              <a:t> ) &amp; IchigoJam ( </a:t>
            </a:r>
            <a:r>
              <a:rPr u="sng">
                <a:hlinkClick r:id="rId5" invalidUrl="" action="" tgtFrame="" tooltip="" history="1" highlightClick="0" endSnd="0"/>
              </a:rPr>
              <a:t>http://ichigojam.net/</a:t>
            </a:r>
            <a:r>
              <a:t> )</a:t>
            </a:r>
          </a:p>
        </p:txBody>
      </p:sp>
      <p:pic>
        <p:nvPicPr>
          <p:cNvPr id="219" name="pasted-image.tiff"/>
          <p:cNvPicPr>
            <a:picLocks noChangeAspect="1"/>
          </p:cNvPicPr>
          <p:nvPr/>
        </p:nvPicPr>
        <p:blipFill>
          <a:blip r:embed="rId6">
            <a:extLst/>
          </a:blip>
          <a:srcRect l="13381" t="4842" r="22758" b="34317"/>
          <a:stretch>
            <a:fillRect/>
          </a:stretch>
        </p:blipFill>
        <p:spPr>
          <a:xfrm>
            <a:off x="6409496" y="4091648"/>
            <a:ext cx="6628841" cy="3957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asted-image.png"/>
          <p:cNvPicPr>
            <a:picLocks noChangeAspect="1"/>
          </p:cNvPicPr>
          <p:nvPr/>
        </p:nvPicPr>
        <p:blipFill>
          <a:blip r:embed="rId7">
            <a:extLst/>
          </a:blip>
          <a:srcRect l="0" t="9294" r="12606" b="3983"/>
          <a:stretch>
            <a:fillRect/>
          </a:stretch>
        </p:blipFill>
        <p:spPr>
          <a:xfrm>
            <a:off x="-600894" y="4093632"/>
            <a:ext cx="7130846" cy="39542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10030275" y="289753"/>
            <a:ext cx="277291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ver.20170802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58373" r="0" b="0"/>
          <a:stretch>
            <a:fillRect/>
          </a:stretch>
        </p:blipFill>
        <p:spPr>
          <a:xfrm>
            <a:off x="-1" y="5971458"/>
            <a:ext cx="13004801" cy="33563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Group 348"/>
          <p:cNvGrpSpPr/>
          <p:nvPr/>
        </p:nvGrpSpPr>
        <p:grpSpPr>
          <a:xfrm>
            <a:off x="2773820" y="562783"/>
            <a:ext cx="7457160" cy="1922434"/>
            <a:chOff x="0" y="0"/>
            <a:chExt cx="7457158" cy="1922433"/>
          </a:xfrm>
        </p:grpSpPr>
        <p:pic>
          <p:nvPicPr>
            <p:cNvPr id="344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58419"/>
            <a:stretch>
              <a:fillRect/>
            </a:stretch>
          </p:blipFill>
          <p:spPr>
            <a:xfrm>
              <a:off x="0" y="0"/>
              <a:ext cx="7457159" cy="19224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5" name="Shape 345"/>
            <p:cNvSpPr/>
            <p:nvPr/>
          </p:nvSpPr>
          <p:spPr>
            <a:xfrm flipV="1">
              <a:off x="2048776" y="597080"/>
              <a:ext cx="219307" cy="888259"/>
            </a:xfrm>
            <a:prstGeom prst="line">
              <a:avLst/>
            </a:prstGeom>
            <a:noFill/>
            <a:ln w="1778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46" name="Shape 346"/>
            <p:cNvSpPr/>
            <p:nvPr/>
          </p:nvSpPr>
          <p:spPr>
            <a:xfrm flipH="1" flipV="1">
              <a:off x="2243124" y="596322"/>
              <a:ext cx="2066377" cy="473959"/>
            </a:xfrm>
            <a:prstGeom prst="line">
              <a:avLst/>
            </a:prstGeom>
            <a:noFill/>
            <a:ln w="1778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47" name="Shape 347"/>
            <p:cNvSpPr/>
            <p:nvPr/>
          </p:nvSpPr>
          <p:spPr>
            <a:xfrm flipH="1">
              <a:off x="2374207" y="1333663"/>
              <a:ext cx="1889591" cy="219079"/>
            </a:xfrm>
            <a:prstGeom prst="line">
              <a:avLst/>
            </a:prstGeom>
            <a:noFill/>
            <a:ln w="177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349" name="Shape 349"/>
          <p:cNvSpPr/>
          <p:nvPr>
            <p:ph type="title"/>
          </p:nvPr>
        </p:nvSpPr>
        <p:spPr>
          <a:xfrm>
            <a:off x="4459897" y="3505594"/>
            <a:ext cx="8026930" cy="1458187"/>
          </a:xfrm>
          <a:prstGeom prst="rect">
            <a:avLst/>
          </a:prstGeom>
        </p:spPr>
        <p:txBody>
          <a:bodyPr/>
          <a:lstStyle/>
          <a:p>
            <a:pPr algn="l" defTabSz="391414">
              <a:defRPr sz="268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10 PWM5,230:WAIT60</a:t>
            </a:r>
          </a:p>
          <a:p>
            <a:pPr algn="l" defTabSz="391414">
              <a:defRPr sz="268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20 PWM5,60:WAIT60</a:t>
            </a:r>
          </a:p>
          <a:p>
            <a:pPr algn="l" defTabSz="391414">
              <a:defRPr sz="268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30 GOTO10</a:t>
            </a:r>
          </a:p>
          <a:p>
            <a:pPr algn="l" defTabSz="391414">
              <a:defRPr sz="268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RUN</a:t>
            </a:r>
          </a:p>
        </p:txBody>
      </p:sp>
      <p:sp>
        <p:nvSpPr>
          <p:cNvPr id="350" name="Shape 350"/>
          <p:cNvSpPr/>
          <p:nvPr/>
        </p:nvSpPr>
        <p:spPr>
          <a:xfrm>
            <a:off x="878513" y="3804264"/>
            <a:ext cx="33147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いったりきたり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type="title"/>
          </p:nvPr>
        </p:nvSpPr>
        <p:spPr>
          <a:xfrm>
            <a:off x="132258" y="2447957"/>
            <a:ext cx="12740284" cy="485768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かくちょう１ (2)：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LEDをふやそう</a:t>
            </a:r>
          </a:p>
        </p:txBody>
      </p:sp>
      <p:pic>
        <p:nvPicPr>
          <p:cNvPr id="35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6074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4525" y="345928"/>
            <a:ext cx="2139095" cy="2003519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6212218" y="390061"/>
            <a:ext cx="4796302" cy="1677724"/>
          </a:xfrm>
          <a:prstGeom prst="wedgeEllipseCallout">
            <a:avLst>
              <a:gd name="adj1" fmla="val 36965"/>
              <a:gd name="adj2" fmla="val 4725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用意しよう</a:t>
            </a:r>
          </a:p>
        </p:txBody>
      </p:sp>
      <p:sp>
        <p:nvSpPr>
          <p:cNvPr id="357" name="Shape 357"/>
          <p:cNvSpPr/>
          <p:nvPr/>
        </p:nvSpPr>
        <p:spPr>
          <a:xfrm>
            <a:off x="1045951" y="2998572"/>
            <a:ext cx="219943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LED（赤色）</a:t>
            </a:r>
          </a:p>
        </p:txBody>
      </p:sp>
      <p:sp>
        <p:nvSpPr>
          <p:cNvPr id="358" name="Shape 358"/>
          <p:cNvSpPr/>
          <p:nvPr/>
        </p:nvSpPr>
        <p:spPr>
          <a:xfrm>
            <a:off x="3829050" y="2998572"/>
            <a:ext cx="366064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ジャンパワイヤー（赤）</a:t>
            </a:r>
          </a:p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メス + オス</a:t>
            </a:r>
          </a:p>
        </p:txBody>
      </p:sp>
      <p:sp>
        <p:nvSpPr>
          <p:cNvPr id="359" name="Shape 359"/>
          <p:cNvSpPr/>
          <p:nvPr/>
        </p:nvSpPr>
        <p:spPr>
          <a:xfrm>
            <a:off x="8073359" y="3028206"/>
            <a:ext cx="3660649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ジャンパワイヤー（黒）</a:t>
            </a:r>
          </a:p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メス + オス</a:t>
            </a:r>
          </a:p>
        </p:txBody>
      </p:sp>
      <p:sp>
        <p:nvSpPr>
          <p:cNvPr id="360" name="Shape 360"/>
          <p:cNvSpPr/>
          <p:nvPr/>
        </p:nvSpPr>
        <p:spPr>
          <a:xfrm>
            <a:off x="8280400" y="4327426"/>
            <a:ext cx="450917" cy="11537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cxnSp>
        <p:nvCxnSpPr>
          <p:cNvPr id="361" name="Connector 361"/>
          <p:cNvCxnSpPr>
            <a:stCxn id="360" idx="0"/>
            <a:endCxn id="362" idx="0"/>
          </p:cNvCxnSpPr>
          <p:nvPr/>
        </p:nvCxnSpPr>
        <p:spPr>
          <a:xfrm>
            <a:off x="8505858" y="4904317"/>
            <a:ext cx="2226327" cy="2741551"/>
          </a:xfrm>
          <a:prstGeom prst="straightConnector1">
            <a:avLst/>
          </a:prstGeom>
          <a:ln w="76200">
            <a:solidFill>
              <a:srgbClr val="000000"/>
            </a:solidFill>
            <a:miter lim="400000"/>
          </a:ln>
        </p:spPr>
      </p:cxnSp>
      <p:sp>
        <p:nvSpPr>
          <p:cNvPr id="362" name="Shape 362"/>
          <p:cNvSpPr/>
          <p:nvPr/>
        </p:nvSpPr>
        <p:spPr>
          <a:xfrm>
            <a:off x="10506726" y="7482983"/>
            <a:ext cx="450918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3" name="Shape 363"/>
          <p:cNvSpPr/>
          <p:nvPr/>
        </p:nvSpPr>
        <p:spPr>
          <a:xfrm>
            <a:off x="10955989" y="7645867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4" name="Shape 364"/>
          <p:cNvSpPr/>
          <p:nvPr/>
        </p:nvSpPr>
        <p:spPr>
          <a:xfrm>
            <a:off x="4343399" y="4454426"/>
            <a:ext cx="450917" cy="11537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cxnSp>
        <p:nvCxnSpPr>
          <p:cNvPr id="365" name="Connector 365"/>
          <p:cNvCxnSpPr>
            <a:stCxn id="364" idx="0"/>
            <a:endCxn id="366" idx="0"/>
          </p:cNvCxnSpPr>
          <p:nvPr/>
        </p:nvCxnSpPr>
        <p:spPr>
          <a:xfrm>
            <a:off x="4568857" y="5031317"/>
            <a:ext cx="2226328" cy="2741551"/>
          </a:xfrm>
          <a:prstGeom prst="straightConnector1">
            <a:avLst/>
          </a:prstGeom>
          <a:ln w="76200">
            <a:solidFill>
              <a:schemeClr val="accent5"/>
            </a:solidFill>
            <a:miter lim="400000"/>
          </a:ln>
        </p:spPr>
      </p:cxnSp>
      <p:sp>
        <p:nvSpPr>
          <p:cNvPr id="366" name="Shape 366"/>
          <p:cNvSpPr/>
          <p:nvPr/>
        </p:nvSpPr>
        <p:spPr>
          <a:xfrm>
            <a:off x="6569726" y="7609983"/>
            <a:ext cx="450918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7" name="Shape 367"/>
          <p:cNvSpPr/>
          <p:nvPr/>
        </p:nvSpPr>
        <p:spPr>
          <a:xfrm>
            <a:off x="7018989" y="7772867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8" name="Shape 368"/>
          <p:cNvSpPr/>
          <p:nvPr/>
        </p:nvSpPr>
        <p:spPr>
          <a:xfrm flipV="1">
            <a:off x="1817861" y="5789118"/>
            <a:ext cx="1" cy="2194949"/>
          </a:xfrm>
          <a:prstGeom prst="line">
            <a:avLst/>
          </a:prstGeom>
          <a:ln w="165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9" name="Shape 369"/>
          <p:cNvSpPr/>
          <p:nvPr/>
        </p:nvSpPr>
        <p:spPr>
          <a:xfrm flipV="1">
            <a:off x="2385127" y="5907652"/>
            <a:ext cx="1" cy="1486329"/>
          </a:xfrm>
          <a:prstGeom prst="line">
            <a:avLst/>
          </a:prstGeom>
          <a:ln w="165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373" name="Group 373"/>
          <p:cNvGrpSpPr/>
          <p:nvPr/>
        </p:nvGrpSpPr>
        <p:grpSpPr>
          <a:xfrm>
            <a:off x="1331205" y="4515048"/>
            <a:ext cx="1519412" cy="1480014"/>
            <a:chOff x="0" y="0"/>
            <a:chExt cx="1519411" cy="1480012"/>
          </a:xfrm>
        </p:grpSpPr>
        <p:sp>
          <p:nvSpPr>
            <p:cNvPr id="370" name="Shape 370"/>
            <p:cNvSpPr/>
            <p:nvPr/>
          </p:nvSpPr>
          <p:spPr>
            <a:xfrm>
              <a:off x="124705" y="0"/>
              <a:ext cx="1270001" cy="1270000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1" name="Shape 371"/>
            <p:cNvSpPr/>
            <p:nvPr/>
          </p:nvSpPr>
          <p:spPr>
            <a:xfrm>
              <a:off x="124705" y="635926"/>
              <a:ext cx="1270001" cy="693804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2" name="Shape 372"/>
            <p:cNvSpPr/>
            <p:nvPr/>
          </p:nvSpPr>
          <p:spPr>
            <a:xfrm>
              <a:off x="0" y="1073613"/>
              <a:ext cx="1519412" cy="406400"/>
            </a:xfrm>
            <a:prstGeom prst="roundRect">
              <a:avLst>
                <a:gd name="adj" fmla="val 46875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74" name="Shape 374"/>
          <p:cNvSpPr/>
          <p:nvPr/>
        </p:nvSpPr>
        <p:spPr>
          <a:xfrm>
            <a:off x="3116681" y="8815172"/>
            <a:ext cx="677143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ポイント：LEDは、左右の足のながさちがう！</a:t>
            </a:r>
          </a:p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　　　　　短い足をGNDにつなぐ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06432" y="3990750"/>
            <a:ext cx="5890935" cy="5225515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1117600" y="4106333"/>
            <a:ext cx="450917" cy="115378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cxnSp>
        <p:nvCxnSpPr>
          <p:cNvPr id="378" name="Connector 378"/>
          <p:cNvCxnSpPr>
            <a:stCxn id="377" idx="0"/>
            <a:endCxn id="379" idx="0"/>
          </p:cNvCxnSpPr>
          <p:nvPr/>
        </p:nvCxnSpPr>
        <p:spPr>
          <a:xfrm>
            <a:off x="1343058" y="4683224"/>
            <a:ext cx="3591848" cy="3145252"/>
          </a:xfrm>
          <a:prstGeom prst="straightConnector1">
            <a:avLst/>
          </a:prstGeom>
          <a:ln w="76200">
            <a:solidFill>
              <a:schemeClr val="accent5"/>
            </a:solidFill>
            <a:miter lim="400000"/>
          </a:ln>
        </p:spPr>
      </p:cxnSp>
      <p:sp>
        <p:nvSpPr>
          <p:cNvPr id="379" name="Shape 379"/>
          <p:cNvSpPr/>
          <p:nvPr/>
        </p:nvSpPr>
        <p:spPr>
          <a:xfrm>
            <a:off x="4709447" y="7665591"/>
            <a:ext cx="450917" cy="3257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80" name="Shape 380"/>
          <p:cNvSpPr/>
          <p:nvPr/>
        </p:nvSpPr>
        <p:spPr>
          <a:xfrm>
            <a:off x="5158709" y="7828475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81" name="Shape 381"/>
          <p:cNvSpPr/>
          <p:nvPr/>
        </p:nvSpPr>
        <p:spPr>
          <a:xfrm>
            <a:off x="1769533" y="4106333"/>
            <a:ext cx="450917" cy="115378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cxnSp>
        <p:nvCxnSpPr>
          <p:cNvPr id="382" name="Connector 382"/>
          <p:cNvCxnSpPr>
            <a:stCxn id="381" idx="0"/>
            <a:endCxn id="383" idx="0"/>
          </p:cNvCxnSpPr>
          <p:nvPr/>
        </p:nvCxnSpPr>
        <p:spPr>
          <a:xfrm>
            <a:off x="1994991" y="4683224"/>
            <a:ext cx="6850662" cy="1695887"/>
          </a:xfrm>
          <a:prstGeom prst="straightConnector1">
            <a:avLst/>
          </a:prstGeom>
          <a:ln w="76200">
            <a:solidFill>
              <a:srgbClr val="000000"/>
            </a:solidFill>
            <a:miter lim="400000"/>
          </a:ln>
        </p:spPr>
      </p:cxnSp>
      <p:sp>
        <p:nvSpPr>
          <p:cNvPr id="383" name="Shape 383"/>
          <p:cNvSpPr/>
          <p:nvPr/>
        </p:nvSpPr>
        <p:spPr>
          <a:xfrm>
            <a:off x="8620194" y="6216225"/>
            <a:ext cx="450917" cy="3257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84" name="Shape 384"/>
          <p:cNvSpPr/>
          <p:nvPr/>
        </p:nvSpPr>
        <p:spPr>
          <a:xfrm>
            <a:off x="9069457" y="6379110"/>
            <a:ext cx="638713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85" name="Shape 385"/>
          <p:cNvSpPr/>
          <p:nvPr/>
        </p:nvSpPr>
        <p:spPr>
          <a:xfrm>
            <a:off x="7220449" y="8358126"/>
            <a:ext cx="1518819" cy="5588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OUT3</a:t>
            </a:r>
          </a:p>
        </p:txBody>
      </p:sp>
      <p:sp>
        <p:nvSpPr>
          <p:cNvPr id="386" name="Shape 386"/>
          <p:cNvSpPr/>
          <p:nvPr/>
        </p:nvSpPr>
        <p:spPr>
          <a:xfrm>
            <a:off x="3310665" y="7998353"/>
            <a:ext cx="28575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CN4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下から４番目</a:t>
            </a:r>
          </a:p>
        </p:txBody>
      </p:sp>
      <p:sp>
        <p:nvSpPr>
          <p:cNvPr id="387" name="Shape 387"/>
          <p:cNvSpPr/>
          <p:nvPr/>
        </p:nvSpPr>
        <p:spPr>
          <a:xfrm>
            <a:off x="5003469" y="5130800"/>
            <a:ext cx="2997862" cy="1244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CN3のGND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上から７番目</a:t>
            </a:r>
          </a:p>
        </p:txBody>
      </p:sp>
      <p:sp>
        <p:nvSpPr>
          <p:cNvPr id="388" name="Shape 388"/>
          <p:cNvSpPr/>
          <p:nvPr/>
        </p:nvSpPr>
        <p:spPr>
          <a:xfrm>
            <a:off x="7762749" y="1066800"/>
            <a:ext cx="41783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OUT 3,1</a:t>
            </a: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OUT 3,0</a:t>
            </a:r>
          </a:p>
        </p:txBody>
      </p:sp>
      <p:sp>
        <p:nvSpPr>
          <p:cNvPr id="389" name="Shape 389"/>
          <p:cNvSpPr/>
          <p:nvPr/>
        </p:nvSpPr>
        <p:spPr>
          <a:xfrm>
            <a:off x="5403849" y="1052818"/>
            <a:ext cx="14859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つけて</a:t>
            </a:r>
          </a:p>
        </p:txBody>
      </p:sp>
      <p:sp>
        <p:nvSpPr>
          <p:cNvPr id="390" name="Shape 390"/>
          <p:cNvSpPr/>
          <p:nvPr/>
        </p:nvSpPr>
        <p:spPr>
          <a:xfrm>
            <a:off x="5403849" y="2077285"/>
            <a:ext cx="14859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けして</a:t>
            </a:r>
          </a:p>
        </p:txBody>
      </p:sp>
      <p:sp>
        <p:nvSpPr>
          <p:cNvPr id="391" name="Shape 391"/>
          <p:cNvSpPr/>
          <p:nvPr/>
        </p:nvSpPr>
        <p:spPr>
          <a:xfrm>
            <a:off x="2665974" y="2875079"/>
            <a:ext cx="22479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短いあしを、</a:t>
            </a:r>
          </a:p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黒ケーブルに！</a:t>
            </a:r>
          </a:p>
        </p:txBody>
      </p:sp>
      <p:sp>
        <p:nvSpPr>
          <p:cNvPr id="392" name="Shape 392"/>
          <p:cNvSpPr/>
          <p:nvPr/>
        </p:nvSpPr>
        <p:spPr>
          <a:xfrm flipV="1">
            <a:off x="1386061" y="1657385"/>
            <a:ext cx="1" cy="2194949"/>
          </a:xfrm>
          <a:prstGeom prst="line">
            <a:avLst/>
          </a:prstGeom>
          <a:ln w="165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3" name="Shape 393"/>
          <p:cNvSpPr/>
          <p:nvPr/>
        </p:nvSpPr>
        <p:spPr>
          <a:xfrm flipV="1">
            <a:off x="1953327" y="1775919"/>
            <a:ext cx="1" cy="1486329"/>
          </a:xfrm>
          <a:prstGeom prst="line">
            <a:avLst/>
          </a:prstGeom>
          <a:ln w="165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397" name="Group 397"/>
          <p:cNvGrpSpPr/>
          <p:nvPr/>
        </p:nvGrpSpPr>
        <p:grpSpPr>
          <a:xfrm>
            <a:off x="899405" y="383315"/>
            <a:ext cx="1519412" cy="1480013"/>
            <a:chOff x="0" y="0"/>
            <a:chExt cx="1519411" cy="1480012"/>
          </a:xfrm>
        </p:grpSpPr>
        <p:sp>
          <p:nvSpPr>
            <p:cNvPr id="394" name="Shape 394"/>
            <p:cNvSpPr/>
            <p:nvPr/>
          </p:nvSpPr>
          <p:spPr>
            <a:xfrm>
              <a:off x="124705" y="0"/>
              <a:ext cx="1270001" cy="1270000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5" name="Shape 395"/>
            <p:cNvSpPr/>
            <p:nvPr/>
          </p:nvSpPr>
          <p:spPr>
            <a:xfrm>
              <a:off x="124705" y="635926"/>
              <a:ext cx="1270001" cy="693804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6" name="Shape 396"/>
            <p:cNvSpPr/>
            <p:nvPr/>
          </p:nvSpPr>
          <p:spPr>
            <a:xfrm>
              <a:off x="0" y="1073613"/>
              <a:ext cx="1519412" cy="406400"/>
            </a:xfrm>
            <a:prstGeom prst="roundRect">
              <a:avLst>
                <a:gd name="adj" fmla="val 46875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98" name="Shape 398"/>
          <p:cNvSpPr/>
          <p:nvPr/>
        </p:nvSpPr>
        <p:spPr>
          <a:xfrm>
            <a:off x="1491339" y="2725232"/>
            <a:ext cx="1142563" cy="1165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13069" y="4806"/>
                </a:lnTo>
                <a:lnTo>
                  <a:pt x="17849" y="2605"/>
                </a:lnTo>
                <a:lnTo>
                  <a:pt x="16545" y="7768"/>
                </a:lnTo>
                <a:lnTo>
                  <a:pt x="21600" y="9202"/>
                </a:lnTo>
                <a:lnTo>
                  <a:pt x="17333" y="12305"/>
                </a:lnTo>
                <a:lnTo>
                  <a:pt x="20297" y="16704"/>
                </a:lnTo>
                <a:lnTo>
                  <a:pt x="15064" y="16296"/>
                </a:lnTo>
                <a:lnTo>
                  <a:pt x="14551" y="21600"/>
                </a:lnTo>
                <a:lnTo>
                  <a:pt x="10800" y="17872"/>
                </a:lnTo>
                <a:lnTo>
                  <a:pt x="7049" y="21600"/>
                </a:lnTo>
                <a:lnTo>
                  <a:pt x="6536" y="16296"/>
                </a:lnTo>
                <a:lnTo>
                  <a:pt x="1303" y="16704"/>
                </a:lnTo>
                <a:lnTo>
                  <a:pt x="4267" y="12305"/>
                </a:lnTo>
                <a:lnTo>
                  <a:pt x="0" y="9202"/>
                </a:lnTo>
                <a:lnTo>
                  <a:pt x="5055" y="7768"/>
                </a:lnTo>
                <a:lnTo>
                  <a:pt x="3751" y="2605"/>
                </a:lnTo>
                <a:lnTo>
                  <a:pt x="8531" y="4806"/>
                </a:lnTo>
                <a:close/>
              </a:path>
            </a:pathLst>
          </a:custGeom>
          <a:ln w="25400">
            <a:solidFill>
              <a:srgbClr val="FF40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9" name="Shape 399"/>
          <p:cNvSpPr/>
          <p:nvPr/>
        </p:nvSpPr>
        <p:spPr>
          <a:xfrm>
            <a:off x="7553456" y="4093542"/>
            <a:ext cx="852806" cy="425450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lvl1pPr>
          </a:lstStyle>
          <a:p>
            <a:pPr/>
            <a:r>
              <a:t>CN4</a:t>
            </a:r>
          </a:p>
        </p:txBody>
      </p:sp>
      <p:sp>
        <p:nvSpPr>
          <p:cNvPr id="400" name="Shape 400"/>
          <p:cNvSpPr/>
          <p:nvPr/>
        </p:nvSpPr>
        <p:spPr>
          <a:xfrm>
            <a:off x="11103536" y="4099428"/>
            <a:ext cx="852806" cy="42545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lvl1pPr>
          </a:lstStyle>
          <a:p>
            <a:pPr/>
            <a:r>
              <a:t>CN3</a:t>
            </a:r>
          </a:p>
        </p:txBody>
      </p:sp>
      <p:sp>
        <p:nvSpPr>
          <p:cNvPr id="401" name="Shape 401"/>
          <p:cNvSpPr/>
          <p:nvPr/>
        </p:nvSpPr>
        <p:spPr>
          <a:xfrm>
            <a:off x="6797978" y="7459812"/>
            <a:ext cx="1955399" cy="737328"/>
          </a:xfrm>
          <a:prstGeom prst="rect">
            <a:avLst/>
          </a:prstGeom>
          <a:ln w="190500">
            <a:solidFill>
              <a:schemeClr val="accent3">
                <a:satOff val="18648"/>
                <a:lumOff val="5971"/>
              </a:schemeClr>
            </a:solidFill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02" name="Shape 402"/>
          <p:cNvSpPr/>
          <p:nvPr/>
        </p:nvSpPr>
        <p:spPr>
          <a:xfrm>
            <a:off x="9345419" y="6010446"/>
            <a:ext cx="1806735" cy="737328"/>
          </a:xfrm>
          <a:prstGeom prst="rect">
            <a:avLst/>
          </a:prstGeom>
          <a:ln w="190500">
            <a:solidFill>
              <a:schemeClr val="accent3">
                <a:satOff val="18648"/>
                <a:lumOff val="5971"/>
              </a:schemeClr>
            </a:solidFill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03" name="Shape 403"/>
          <p:cNvSpPr/>
          <p:nvPr/>
        </p:nvSpPr>
        <p:spPr>
          <a:xfrm>
            <a:off x="11343095" y="5931906"/>
            <a:ext cx="1200608" cy="558800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GND</a:t>
            </a:r>
          </a:p>
        </p:txBody>
      </p:sp>
      <p:sp>
        <p:nvSpPr>
          <p:cNvPr id="404" name="Shape 404"/>
          <p:cNvSpPr/>
          <p:nvPr/>
        </p:nvSpPr>
        <p:spPr>
          <a:xfrm rot="5400000">
            <a:off x="-202874" y="3678166"/>
            <a:ext cx="1625601" cy="638714"/>
          </a:xfrm>
          <a:prstGeom prst="rightArrow">
            <a:avLst>
              <a:gd name="adj1" fmla="val 49053"/>
              <a:gd name="adj2" fmla="val 7484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05" name="Shape 405"/>
          <p:cNvSpPr/>
          <p:nvPr/>
        </p:nvSpPr>
        <p:spPr>
          <a:xfrm rot="16200000">
            <a:off x="-82224" y="3742341"/>
            <a:ext cx="13335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さしこむ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/>
        </p:nvSpPr>
        <p:spPr>
          <a:xfrm>
            <a:off x="0" y="4318000"/>
            <a:ext cx="13004801" cy="11176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/>
            <a:r>
              <a:t>講座3c : IchigoJam拡張 -2-</a:t>
            </a:r>
          </a:p>
        </p:txBody>
      </p:sp>
      <p:pic>
        <p:nvPicPr>
          <p:cNvPr id="4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3350" y="3021464"/>
            <a:ext cx="3418100" cy="1179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type="title"/>
          </p:nvPr>
        </p:nvSpPr>
        <p:spPr>
          <a:xfrm>
            <a:off x="132258" y="2447957"/>
            <a:ext cx="12740284" cy="485768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かくちょう２：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ひかりセンサーをつなごう</a:t>
            </a:r>
          </a:p>
        </p:txBody>
      </p:sp>
      <p:pic>
        <p:nvPicPr>
          <p:cNvPr id="41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6074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4525" y="345928"/>
            <a:ext cx="2139095" cy="2003519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/>
          <p:nvPr/>
        </p:nvSpPr>
        <p:spPr>
          <a:xfrm>
            <a:off x="6212218" y="390061"/>
            <a:ext cx="4796302" cy="1677724"/>
          </a:xfrm>
          <a:prstGeom prst="wedgeEllipseCallout">
            <a:avLst>
              <a:gd name="adj1" fmla="val 36965"/>
              <a:gd name="adj2" fmla="val 4725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用意しよう</a:t>
            </a:r>
          </a:p>
        </p:txBody>
      </p:sp>
      <p:sp>
        <p:nvSpPr>
          <p:cNvPr id="415" name="Shape 415"/>
          <p:cNvSpPr/>
          <p:nvPr/>
        </p:nvSpPr>
        <p:spPr>
          <a:xfrm>
            <a:off x="807653" y="2747739"/>
            <a:ext cx="16383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光センサー</a:t>
            </a:r>
          </a:p>
        </p:txBody>
      </p:sp>
      <p:sp>
        <p:nvSpPr>
          <p:cNvPr id="416" name="Shape 416"/>
          <p:cNvSpPr/>
          <p:nvPr/>
        </p:nvSpPr>
        <p:spPr>
          <a:xfrm>
            <a:off x="5741348" y="2747739"/>
            <a:ext cx="5319675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ジャンパワイヤー　「オス + オス」</a:t>
            </a:r>
          </a:p>
        </p:txBody>
      </p:sp>
      <p:cxnSp>
        <p:nvCxnSpPr>
          <p:cNvPr id="417" name="Connector 417"/>
          <p:cNvCxnSpPr>
            <a:stCxn id="425" idx="0"/>
            <a:endCxn id="418" idx="0"/>
          </p:cNvCxnSpPr>
          <p:nvPr/>
        </p:nvCxnSpPr>
        <p:spPr>
          <a:xfrm>
            <a:off x="8896060" y="3997109"/>
            <a:ext cx="1380068" cy="736601"/>
          </a:xfrm>
          <a:prstGeom prst="straightConnector1">
            <a:avLst/>
          </a:prstGeom>
          <a:ln w="76200">
            <a:solidFill>
              <a:schemeClr val="accent5"/>
            </a:solidFill>
            <a:miter lim="400000"/>
          </a:ln>
        </p:spPr>
      </p:cxnSp>
      <p:sp>
        <p:nvSpPr>
          <p:cNvPr id="418" name="Shape 418"/>
          <p:cNvSpPr/>
          <p:nvPr/>
        </p:nvSpPr>
        <p:spPr>
          <a:xfrm>
            <a:off x="10050669" y="4570825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19" name="Shape 419"/>
          <p:cNvSpPr/>
          <p:nvPr/>
        </p:nvSpPr>
        <p:spPr>
          <a:xfrm>
            <a:off x="10499931" y="4733709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20" name="Shape 420"/>
          <p:cNvSpPr/>
          <p:nvPr/>
        </p:nvSpPr>
        <p:spPr>
          <a:xfrm>
            <a:off x="3116681" y="8078948"/>
            <a:ext cx="7623049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ポイント：光センサーは、左右の足のながさちがう！</a:t>
            </a:r>
          </a:p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　　　　　短い足をGNDにつなぐ</a:t>
            </a:r>
          </a:p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　　　　　ていこう は、配線の方向なし。足をまげる</a:t>
            </a:r>
          </a:p>
        </p:txBody>
      </p:sp>
      <p:grpSp>
        <p:nvGrpSpPr>
          <p:cNvPr id="424" name="Group 424"/>
          <p:cNvGrpSpPr/>
          <p:nvPr/>
        </p:nvGrpSpPr>
        <p:grpSpPr>
          <a:xfrm flipH="1" rot="10800000">
            <a:off x="3135739" y="3700558"/>
            <a:ext cx="1335387" cy="945039"/>
            <a:chOff x="0" y="0"/>
            <a:chExt cx="1335386" cy="945038"/>
          </a:xfrm>
        </p:grpSpPr>
        <p:sp>
          <p:nvSpPr>
            <p:cNvPr id="478" name="Shape 478"/>
            <p:cNvSpPr/>
            <p:nvPr/>
          </p:nvSpPr>
          <p:spPr>
            <a:xfrm>
              <a:off x="846666" y="0"/>
              <a:ext cx="488721" cy="85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0" h="19839" fill="norm" stroke="1" extrusionOk="0">
                  <a:moveTo>
                    <a:pt x="19773" y="0"/>
                  </a:moveTo>
                  <a:cubicBezTo>
                    <a:pt x="21600" y="15123"/>
                    <a:pt x="15009" y="21600"/>
                    <a:pt x="0" y="19431"/>
                  </a:cubicBezTo>
                </a:path>
              </a:pathLst>
            </a:cu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-1" y="0"/>
              <a:ext cx="488721" cy="85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0" h="19839" fill="norm" stroke="1" extrusionOk="0">
                  <a:moveTo>
                    <a:pt x="297" y="0"/>
                  </a:moveTo>
                  <a:cubicBezTo>
                    <a:pt x="-1530" y="15123"/>
                    <a:pt x="5061" y="21600"/>
                    <a:pt x="20070" y="19431"/>
                  </a:cubicBezTo>
                </a:path>
              </a:pathLst>
            </a:cu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95184" y="517074"/>
              <a:ext cx="1159460" cy="427965"/>
            </a:xfrm>
            <a:prstGeom prst="roundRect">
              <a:avLst>
                <a:gd name="adj" fmla="val 30928"/>
              </a:avLst>
            </a:prstGeom>
            <a:solidFill>
              <a:schemeClr val="accent3">
                <a:hueOff val="-546623"/>
                <a:satOff val="7767"/>
                <a:lumOff val="-1451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25" name="Shape 425"/>
          <p:cNvSpPr/>
          <p:nvPr/>
        </p:nvSpPr>
        <p:spPr>
          <a:xfrm>
            <a:off x="8670602" y="3834225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26" name="Shape 426"/>
          <p:cNvSpPr/>
          <p:nvPr/>
        </p:nvSpPr>
        <p:spPr>
          <a:xfrm>
            <a:off x="9119865" y="3997109"/>
            <a:ext cx="638713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27" name="Shape 427"/>
          <p:cNvSpPr/>
          <p:nvPr/>
        </p:nvSpPr>
        <p:spPr>
          <a:xfrm>
            <a:off x="2991951" y="2738094"/>
            <a:ext cx="22034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ていこう</a:t>
            </a:r>
          </a:p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（10kオーム）</a:t>
            </a:r>
          </a:p>
        </p:txBody>
      </p:sp>
      <p:cxnSp>
        <p:nvCxnSpPr>
          <p:cNvPr id="428" name="Connector 428"/>
          <p:cNvCxnSpPr>
            <a:stCxn id="431" idx="0"/>
            <a:endCxn id="429" idx="0"/>
          </p:cNvCxnSpPr>
          <p:nvPr/>
        </p:nvCxnSpPr>
        <p:spPr>
          <a:xfrm>
            <a:off x="8879127" y="5199376"/>
            <a:ext cx="1380068" cy="736601"/>
          </a:xfrm>
          <a:prstGeom prst="straightConnector1">
            <a:avLst/>
          </a:prstGeom>
          <a:ln w="76200">
            <a:solidFill>
              <a:srgbClr val="000000"/>
            </a:solidFill>
            <a:miter lim="400000"/>
          </a:ln>
        </p:spPr>
      </p:cxnSp>
      <p:sp>
        <p:nvSpPr>
          <p:cNvPr id="429" name="Shape 429"/>
          <p:cNvSpPr/>
          <p:nvPr/>
        </p:nvSpPr>
        <p:spPr>
          <a:xfrm>
            <a:off x="10033736" y="5773092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30" name="Shape 430"/>
          <p:cNvSpPr/>
          <p:nvPr/>
        </p:nvSpPr>
        <p:spPr>
          <a:xfrm>
            <a:off x="10482998" y="5935976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31" name="Shape 431"/>
          <p:cNvSpPr/>
          <p:nvPr/>
        </p:nvSpPr>
        <p:spPr>
          <a:xfrm>
            <a:off x="8653669" y="5036492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32" name="Shape 432"/>
          <p:cNvSpPr/>
          <p:nvPr/>
        </p:nvSpPr>
        <p:spPr>
          <a:xfrm>
            <a:off x="9102931" y="5199376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cxnSp>
        <p:nvCxnSpPr>
          <p:cNvPr id="433" name="Connector 433"/>
          <p:cNvCxnSpPr>
            <a:stCxn id="436" idx="0"/>
            <a:endCxn id="434" idx="0"/>
          </p:cNvCxnSpPr>
          <p:nvPr/>
        </p:nvCxnSpPr>
        <p:spPr>
          <a:xfrm>
            <a:off x="8896060" y="6518489"/>
            <a:ext cx="1380068" cy="736601"/>
          </a:xfrm>
          <a:prstGeom prst="straightConnector1">
            <a:avLst/>
          </a:prstGeom>
          <a:ln w="76200">
            <a:solidFill>
              <a:srgbClr val="53585F"/>
            </a:solidFill>
            <a:miter lim="400000"/>
          </a:ln>
        </p:spPr>
      </p:cxnSp>
      <p:sp>
        <p:nvSpPr>
          <p:cNvPr id="434" name="Shape 434"/>
          <p:cNvSpPr/>
          <p:nvPr/>
        </p:nvSpPr>
        <p:spPr>
          <a:xfrm>
            <a:off x="10050669" y="7092205"/>
            <a:ext cx="450917" cy="3257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35" name="Shape 435"/>
          <p:cNvSpPr/>
          <p:nvPr/>
        </p:nvSpPr>
        <p:spPr>
          <a:xfrm>
            <a:off x="10499931" y="7255089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36" name="Shape 436"/>
          <p:cNvSpPr/>
          <p:nvPr/>
        </p:nvSpPr>
        <p:spPr>
          <a:xfrm>
            <a:off x="8670602" y="6355605"/>
            <a:ext cx="450917" cy="3257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37" name="Shape 437"/>
          <p:cNvSpPr/>
          <p:nvPr/>
        </p:nvSpPr>
        <p:spPr>
          <a:xfrm>
            <a:off x="9119865" y="6518489"/>
            <a:ext cx="638713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38" name="Shape 438"/>
          <p:cNvSpPr/>
          <p:nvPr/>
        </p:nvSpPr>
        <p:spPr>
          <a:xfrm>
            <a:off x="5663726" y="4190010"/>
            <a:ext cx="19431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赤色（＋用）</a:t>
            </a:r>
          </a:p>
        </p:txBody>
      </p:sp>
      <p:sp>
        <p:nvSpPr>
          <p:cNvPr id="439" name="Shape 439"/>
          <p:cNvSpPr/>
          <p:nvPr/>
        </p:nvSpPr>
        <p:spPr>
          <a:xfrm>
            <a:off x="5663726" y="5413343"/>
            <a:ext cx="19431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黒色（ー用）</a:t>
            </a:r>
          </a:p>
        </p:txBody>
      </p:sp>
      <p:sp>
        <p:nvSpPr>
          <p:cNvPr id="440" name="Shape 440"/>
          <p:cNvSpPr/>
          <p:nvPr/>
        </p:nvSpPr>
        <p:spPr>
          <a:xfrm>
            <a:off x="6120926" y="6636677"/>
            <a:ext cx="10287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はい色</a:t>
            </a:r>
          </a:p>
        </p:txBody>
      </p:sp>
      <p:grpSp>
        <p:nvGrpSpPr>
          <p:cNvPr id="470" name="Group 470"/>
          <p:cNvGrpSpPr/>
          <p:nvPr/>
        </p:nvGrpSpPr>
        <p:grpSpPr>
          <a:xfrm>
            <a:off x="3287512" y="6298311"/>
            <a:ext cx="1031842" cy="1337824"/>
            <a:chOff x="0" y="0"/>
            <a:chExt cx="1031841" cy="1337823"/>
          </a:xfrm>
        </p:grpSpPr>
        <p:sp>
          <p:nvSpPr>
            <p:cNvPr id="441" name="Shape 441"/>
            <p:cNvSpPr/>
            <p:nvPr/>
          </p:nvSpPr>
          <p:spPr>
            <a:xfrm>
              <a:off x="0" y="124647"/>
              <a:ext cx="1031842" cy="1088530"/>
            </a:xfrm>
            <a:prstGeom prst="roundRect">
              <a:avLst>
                <a:gd name="adj" fmla="val 14355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2" name="Shape 442"/>
            <p:cNvSpPr/>
            <p:nvPr/>
          </p:nvSpPr>
          <p:spPr>
            <a:xfrm>
              <a:off x="130020" y="0"/>
              <a:ext cx="771801" cy="1337824"/>
            </a:xfrm>
            <a:prstGeom prst="roundRect">
              <a:avLst>
                <a:gd name="adj" fmla="val 19192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3" name="Shape 443"/>
            <p:cNvSpPr/>
            <p:nvPr/>
          </p:nvSpPr>
          <p:spPr>
            <a:xfrm>
              <a:off x="80686" y="183365"/>
              <a:ext cx="102339" cy="9227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4" name="Shape 444"/>
            <p:cNvSpPr/>
            <p:nvPr/>
          </p:nvSpPr>
          <p:spPr>
            <a:xfrm>
              <a:off x="308012" y="183365"/>
              <a:ext cx="102339" cy="9227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5" name="Shape 445"/>
            <p:cNvSpPr/>
            <p:nvPr/>
          </p:nvSpPr>
          <p:spPr>
            <a:xfrm>
              <a:off x="464752" y="183365"/>
              <a:ext cx="102338" cy="9227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6" name="Shape 446"/>
            <p:cNvSpPr/>
            <p:nvPr/>
          </p:nvSpPr>
          <p:spPr>
            <a:xfrm>
              <a:off x="621491" y="183365"/>
              <a:ext cx="102339" cy="9227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7" name="Shape 447"/>
            <p:cNvSpPr/>
            <p:nvPr/>
          </p:nvSpPr>
          <p:spPr>
            <a:xfrm>
              <a:off x="848817" y="183365"/>
              <a:ext cx="102338" cy="9227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8" name="Shape 448"/>
            <p:cNvSpPr/>
            <p:nvPr/>
          </p:nvSpPr>
          <p:spPr>
            <a:xfrm>
              <a:off x="84523" y="401592"/>
              <a:ext cx="102339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9" name="Shape 449"/>
            <p:cNvSpPr/>
            <p:nvPr/>
          </p:nvSpPr>
          <p:spPr>
            <a:xfrm>
              <a:off x="311849" y="401592"/>
              <a:ext cx="102339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0" name="Shape 450"/>
            <p:cNvSpPr/>
            <p:nvPr/>
          </p:nvSpPr>
          <p:spPr>
            <a:xfrm>
              <a:off x="468588" y="401592"/>
              <a:ext cx="102339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1" name="Shape 451"/>
            <p:cNvSpPr/>
            <p:nvPr/>
          </p:nvSpPr>
          <p:spPr>
            <a:xfrm>
              <a:off x="625328" y="401592"/>
              <a:ext cx="102338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2" name="Shape 452"/>
            <p:cNvSpPr/>
            <p:nvPr/>
          </p:nvSpPr>
          <p:spPr>
            <a:xfrm>
              <a:off x="852654" y="401592"/>
              <a:ext cx="102338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3" name="Shape 453"/>
            <p:cNvSpPr/>
            <p:nvPr/>
          </p:nvSpPr>
          <p:spPr>
            <a:xfrm>
              <a:off x="84523" y="622773"/>
              <a:ext cx="102339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4" name="Shape 454"/>
            <p:cNvSpPr/>
            <p:nvPr/>
          </p:nvSpPr>
          <p:spPr>
            <a:xfrm>
              <a:off x="311849" y="622773"/>
              <a:ext cx="102339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5" name="Shape 455"/>
            <p:cNvSpPr/>
            <p:nvPr/>
          </p:nvSpPr>
          <p:spPr>
            <a:xfrm>
              <a:off x="468588" y="622773"/>
              <a:ext cx="102339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6" name="Shape 456"/>
            <p:cNvSpPr/>
            <p:nvPr/>
          </p:nvSpPr>
          <p:spPr>
            <a:xfrm>
              <a:off x="625328" y="622773"/>
              <a:ext cx="102338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7" name="Shape 457"/>
            <p:cNvSpPr/>
            <p:nvPr/>
          </p:nvSpPr>
          <p:spPr>
            <a:xfrm>
              <a:off x="852654" y="622773"/>
              <a:ext cx="102338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8" name="Shape 458"/>
            <p:cNvSpPr/>
            <p:nvPr/>
          </p:nvSpPr>
          <p:spPr>
            <a:xfrm>
              <a:off x="84523" y="843954"/>
              <a:ext cx="102339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9" name="Shape 459"/>
            <p:cNvSpPr/>
            <p:nvPr/>
          </p:nvSpPr>
          <p:spPr>
            <a:xfrm>
              <a:off x="311849" y="843954"/>
              <a:ext cx="102339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0" name="Shape 460"/>
            <p:cNvSpPr/>
            <p:nvPr/>
          </p:nvSpPr>
          <p:spPr>
            <a:xfrm>
              <a:off x="468588" y="843954"/>
              <a:ext cx="102339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1" name="Shape 461"/>
            <p:cNvSpPr/>
            <p:nvPr/>
          </p:nvSpPr>
          <p:spPr>
            <a:xfrm>
              <a:off x="625328" y="843954"/>
              <a:ext cx="102338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2" name="Shape 462"/>
            <p:cNvSpPr/>
            <p:nvPr/>
          </p:nvSpPr>
          <p:spPr>
            <a:xfrm>
              <a:off x="852654" y="843954"/>
              <a:ext cx="102338" cy="92277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3" name="Shape 463"/>
            <p:cNvSpPr/>
            <p:nvPr/>
          </p:nvSpPr>
          <p:spPr>
            <a:xfrm>
              <a:off x="84523" y="1062180"/>
              <a:ext cx="102339" cy="9227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4" name="Shape 464"/>
            <p:cNvSpPr/>
            <p:nvPr/>
          </p:nvSpPr>
          <p:spPr>
            <a:xfrm>
              <a:off x="311849" y="1062180"/>
              <a:ext cx="102339" cy="9227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5" name="Shape 465"/>
            <p:cNvSpPr/>
            <p:nvPr/>
          </p:nvSpPr>
          <p:spPr>
            <a:xfrm>
              <a:off x="468588" y="1062180"/>
              <a:ext cx="102339" cy="9227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6" name="Shape 466"/>
            <p:cNvSpPr/>
            <p:nvPr/>
          </p:nvSpPr>
          <p:spPr>
            <a:xfrm>
              <a:off x="625328" y="1062180"/>
              <a:ext cx="102338" cy="9227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7" name="Shape 467"/>
            <p:cNvSpPr/>
            <p:nvPr/>
          </p:nvSpPr>
          <p:spPr>
            <a:xfrm>
              <a:off x="852654" y="1062180"/>
              <a:ext cx="102338" cy="9227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8" name="Shape 468"/>
            <p:cNvSpPr/>
            <p:nvPr/>
          </p:nvSpPr>
          <p:spPr>
            <a:xfrm flipV="1">
              <a:off x="245518" y="190799"/>
              <a:ext cx="1" cy="956225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469" name="Shape 469"/>
            <p:cNvSpPr/>
            <p:nvPr/>
          </p:nvSpPr>
          <p:spPr>
            <a:xfrm flipV="1">
              <a:off x="786323" y="190799"/>
              <a:ext cx="1" cy="956225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471" name="Shape 471"/>
          <p:cNvSpPr/>
          <p:nvPr/>
        </p:nvSpPr>
        <p:spPr>
          <a:xfrm>
            <a:off x="2679482" y="5859183"/>
            <a:ext cx="22479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ブレッドボード</a:t>
            </a:r>
          </a:p>
        </p:txBody>
      </p:sp>
      <p:grpSp>
        <p:nvGrpSpPr>
          <p:cNvPr id="477" name="Group 477"/>
          <p:cNvGrpSpPr/>
          <p:nvPr/>
        </p:nvGrpSpPr>
        <p:grpSpPr>
          <a:xfrm flipH="1">
            <a:off x="953703" y="4157707"/>
            <a:ext cx="1270001" cy="3470760"/>
            <a:chOff x="0" y="0"/>
            <a:chExt cx="1270000" cy="3470759"/>
          </a:xfrm>
        </p:grpSpPr>
        <p:sp>
          <p:nvSpPr>
            <p:cNvPr id="472" name="Shape 472"/>
            <p:cNvSpPr/>
            <p:nvPr/>
          </p:nvSpPr>
          <p:spPr>
            <a:xfrm flipV="1">
              <a:off x="400049" y="1275811"/>
              <a:ext cx="1" cy="2194949"/>
            </a:xfrm>
            <a:prstGeom prst="line">
              <a:avLst/>
            </a:prstGeom>
            <a:noFill/>
            <a:ln w="165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473" name="Shape 473"/>
            <p:cNvSpPr/>
            <p:nvPr/>
          </p:nvSpPr>
          <p:spPr>
            <a:xfrm flipV="1">
              <a:off x="967316" y="1330844"/>
              <a:ext cx="1" cy="1486330"/>
            </a:xfrm>
            <a:prstGeom prst="line">
              <a:avLst/>
            </a:prstGeom>
            <a:noFill/>
            <a:ln w="165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474" name="Shape 474"/>
            <p:cNvSpPr/>
            <p:nvPr/>
          </p:nvSpPr>
          <p:spPr>
            <a:xfrm>
              <a:off x="133892" y="291529"/>
              <a:ext cx="1136108" cy="103994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75" name="Shape 475"/>
            <p:cNvSpPr/>
            <p:nvPr/>
          </p:nvSpPr>
          <p:spPr>
            <a:xfrm>
              <a:off x="0" y="1201847"/>
              <a:ext cx="1270000" cy="1867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76" name="Shape 476"/>
            <p:cNvSpPr/>
            <p:nvPr/>
          </p:nvSpPr>
          <p:spPr>
            <a:xfrm>
              <a:off x="152400" y="0"/>
              <a:ext cx="1085308" cy="643004"/>
            </a:xfrm>
            <a:prstGeom prst="ellipse">
              <a:avLst/>
            </a:prstGeom>
            <a:solidFill>
              <a:srgbClr val="000000"/>
            </a:solidFill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/>
          <p:nvPr/>
        </p:nvSpPr>
        <p:spPr>
          <a:xfrm>
            <a:off x="4210457" y="6307524"/>
            <a:ext cx="3839573" cy="84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17" fill="norm" stroke="1" extrusionOk="0">
                <a:moveTo>
                  <a:pt x="0" y="19317"/>
                </a:moveTo>
                <a:cubicBezTo>
                  <a:pt x="10692" y="3907"/>
                  <a:pt x="17892" y="-2283"/>
                  <a:pt x="21600" y="747"/>
                </a:cubicBezTo>
              </a:path>
            </a:pathLst>
          </a:custGeom>
          <a:ln w="76200">
            <a:solidFill>
              <a:schemeClr val="accent5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511" name="Group 511"/>
          <p:cNvGrpSpPr/>
          <p:nvPr/>
        </p:nvGrpSpPr>
        <p:grpSpPr>
          <a:xfrm>
            <a:off x="1006826" y="5095652"/>
            <a:ext cx="2560213" cy="3319417"/>
            <a:chOff x="0" y="0"/>
            <a:chExt cx="2560211" cy="3319415"/>
          </a:xfrm>
        </p:grpSpPr>
        <p:sp>
          <p:nvSpPr>
            <p:cNvPr id="482" name="Shape 482"/>
            <p:cNvSpPr/>
            <p:nvPr/>
          </p:nvSpPr>
          <p:spPr>
            <a:xfrm>
              <a:off x="0" y="309275"/>
              <a:ext cx="2560212" cy="2700866"/>
            </a:xfrm>
            <a:prstGeom prst="roundRect">
              <a:avLst>
                <a:gd name="adj" fmla="val 14355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3" name="Shape 483"/>
            <p:cNvSpPr/>
            <p:nvPr/>
          </p:nvSpPr>
          <p:spPr>
            <a:xfrm>
              <a:off x="322607" y="0"/>
              <a:ext cx="1914997" cy="3319416"/>
            </a:xfrm>
            <a:prstGeom prst="roundRect">
              <a:avLst>
                <a:gd name="adj" fmla="val 19192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4" name="Shape 484"/>
            <p:cNvSpPr/>
            <p:nvPr/>
          </p:nvSpPr>
          <p:spPr>
            <a:xfrm>
              <a:off x="200200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5" name="Shape 485"/>
            <p:cNvSpPr/>
            <p:nvPr/>
          </p:nvSpPr>
          <p:spPr>
            <a:xfrm>
              <a:off x="764242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6" name="Shape 486"/>
            <p:cNvSpPr/>
            <p:nvPr/>
          </p:nvSpPr>
          <p:spPr>
            <a:xfrm>
              <a:off x="1153145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7" name="Shape 487"/>
            <p:cNvSpPr/>
            <p:nvPr/>
          </p:nvSpPr>
          <p:spPr>
            <a:xfrm>
              <a:off x="1542048" y="454968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8" name="Shape 488"/>
            <p:cNvSpPr/>
            <p:nvPr/>
          </p:nvSpPr>
          <p:spPr>
            <a:xfrm>
              <a:off x="2106090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9" name="Shape 489"/>
            <p:cNvSpPr/>
            <p:nvPr/>
          </p:nvSpPr>
          <p:spPr>
            <a:xfrm>
              <a:off x="209720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0" name="Shape 490"/>
            <p:cNvSpPr/>
            <p:nvPr/>
          </p:nvSpPr>
          <p:spPr>
            <a:xfrm>
              <a:off x="773763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1" name="Shape 491"/>
            <p:cNvSpPr/>
            <p:nvPr/>
          </p:nvSpPr>
          <p:spPr>
            <a:xfrm>
              <a:off x="1162665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2" name="Shape 492"/>
            <p:cNvSpPr/>
            <p:nvPr/>
          </p:nvSpPr>
          <p:spPr>
            <a:xfrm>
              <a:off x="1551567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3" name="Shape 493"/>
            <p:cNvSpPr/>
            <p:nvPr/>
          </p:nvSpPr>
          <p:spPr>
            <a:xfrm>
              <a:off x="2115610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4" name="Shape 494"/>
            <p:cNvSpPr/>
            <p:nvPr/>
          </p:nvSpPr>
          <p:spPr>
            <a:xfrm>
              <a:off x="209720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5" name="Shape 495"/>
            <p:cNvSpPr/>
            <p:nvPr/>
          </p:nvSpPr>
          <p:spPr>
            <a:xfrm>
              <a:off x="773763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6" name="Shape 496"/>
            <p:cNvSpPr/>
            <p:nvPr/>
          </p:nvSpPr>
          <p:spPr>
            <a:xfrm>
              <a:off x="1162665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7" name="Shape 497"/>
            <p:cNvSpPr/>
            <p:nvPr/>
          </p:nvSpPr>
          <p:spPr>
            <a:xfrm>
              <a:off x="1551567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8" name="Shape 498"/>
            <p:cNvSpPr/>
            <p:nvPr/>
          </p:nvSpPr>
          <p:spPr>
            <a:xfrm>
              <a:off x="2115610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9" name="Shape 499"/>
            <p:cNvSpPr/>
            <p:nvPr/>
          </p:nvSpPr>
          <p:spPr>
            <a:xfrm>
              <a:off x="209720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0" name="Shape 500"/>
            <p:cNvSpPr/>
            <p:nvPr/>
          </p:nvSpPr>
          <p:spPr>
            <a:xfrm>
              <a:off x="773763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1" name="Shape 501"/>
            <p:cNvSpPr/>
            <p:nvPr/>
          </p:nvSpPr>
          <p:spPr>
            <a:xfrm>
              <a:off x="1162665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2" name="Shape 502"/>
            <p:cNvSpPr/>
            <p:nvPr/>
          </p:nvSpPr>
          <p:spPr>
            <a:xfrm>
              <a:off x="1551567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3" name="Shape 503"/>
            <p:cNvSpPr/>
            <p:nvPr/>
          </p:nvSpPr>
          <p:spPr>
            <a:xfrm>
              <a:off x="2115610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4" name="Shape 504"/>
            <p:cNvSpPr/>
            <p:nvPr/>
          </p:nvSpPr>
          <p:spPr>
            <a:xfrm>
              <a:off x="209720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5" name="Shape 505"/>
            <p:cNvSpPr/>
            <p:nvPr/>
          </p:nvSpPr>
          <p:spPr>
            <a:xfrm>
              <a:off x="773763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6" name="Shape 506"/>
            <p:cNvSpPr/>
            <p:nvPr/>
          </p:nvSpPr>
          <p:spPr>
            <a:xfrm>
              <a:off x="1162665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7" name="Shape 507"/>
            <p:cNvSpPr/>
            <p:nvPr/>
          </p:nvSpPr>
          <p:spPr>
            <a:xfrm>
              <a:off x="1551567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8" name="Shape 508"/>
            <p:cNvSpPr/>
            <p:nvPr/>
          </p:nvSpPr>
          <p:spPr>
            <a:xfrm>
              <a:off x="2115610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9" name="Shape 509"/>
            <p:cNvSpPr/>
            <p:nvPr/>
          </p:nvSpPr>
          <p:spPr>
            <a:xfrm flipV="1">
              <a:off x="609182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510" name="Shape 510"/>
            <p:cNvSpPr/>
            <p:nvPr/>
          </p:nvSpPr>
          <p:spPr>
            <a:xfrm flipV="1">
              <a:off x="1951030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pic>
        <p:nvPicPr>
          <p:cNvPr id="51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0699" y="3990750"/>
            <a:ext cx="5890935" cy="5225515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Shape 513"/>
          <p:cNvSpPr/>
          <p:nvPr/>
        </p:nvSpPr>
        <p:spPr>
          <a:xfrm>
            <a:off x="7830482" y="1027418"/>
            <a:ext cx="36703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?ANA(2)</a:t>
            </a:r>
          </a:p>
        </p:txBody>
      </p:sp>
      <p:sp>
        <p:nvSpPr>
          <p:cNvPr id="514" name="Shape 514"/>
          <p:cNvSpPr/>
          <p:nvPr/>
        </p:nvSpPr>
        <p:spPr>
          <a:xfrm>
            <a:off x="2585974" y="1052818"/>
            <a:ext cx="46863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あかるいほどちいさい</a:t>
            </a:r>
          </a:p>
        </p:txBody>
      </p:sp>
      <p:sp>
        <p:nvSpPr>
          <p:cNvPr id="515" name="Shape 515"/>
          <p:cNvSpPr/>
          <p:nvPr/>
        </p:nvSpPr>
        <p:spPr>
          <a:xfrm>
            <a:off x="2333955" y="2392991"/>
            <a:ext cx="3605023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くらいとひかる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プログラム</a:t>
            </a:r>
          </a:p>
        </p:txBody>
      </p:sp>
      <p:sp>
        <p:nvSpPr>
          <p:cNvPr id="516" name="Shape 516"/>
          <p:cNvSpPr/>
          <p:nvPr/>
        </p:nvSpPr>
        <p:spPr>
          <a:xfrm>
            <a:off x="6179482" y="2227890"/>
            <a:ext cx="69723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10 LED ANA(2)&gt;500</a:t>
            </a:r>
          </a:p>
          <a:p>
            <a:pPr algn="l">
              <a:defRPr sz="3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20 ?ANA(2)</a:t>
            </a:r>
          </a:p>
          <a:p>
            <a:pPr algn="l">
              <a:defRPr sz="3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30 GOTO 10</a:t>
            </a:r>
          </a:p>
          <a:p>
            <a:pPr algn="l">
              <a:defRPr sz="3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RUN</a:t>
            </a:r>
          </a:p>
        </p:txBody>
      </p:sp>
      <p:sp>
        <p:nvSpPr>
          <p:cNvPr id="553" name="Shape 553"/>
          <p:cNvSpPr/>
          <p:nvPr/>
        </p:nvSpPr>
        <p:spPr>
          <a:xfrm>
            <a:off x="1284866" y="6865857"/>
            <a:ext cx="7023388" cy="2417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10" fill="norm" stroke="1" extrusionOk="0">
                <a:moveTo>
                  <a:pt x="0" y="15886"/>
                </a:moveTo>
                <a:cubicBezTo>
                  <a:pt x="694" y="21600"/>
                  <a:pt x="7894" y="16305"/>
                  <a:pt x="21600" y="0"/>
                </a:cubicBezTo>
              </a:path>
            </a:pathLst>
          </a:custGeom>
          <a:ln w="762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520" name="Group 520"/>
          <p:cNvGrpSpPr/>
          <p:nvPr/>
        </p:nvGrpSpPr>
        <p:grpSpPr>
          <a:xfrm rot="16200000">
            <a:off x="820237" y="8279975"/>
            <a:ext cx="1087976" cy="325769"/>
            <a:chOff x="0" y="0"/>
            <a:chExt cx="1087975" cy="325768"/>
          </a:xfrm>
        </p:grpSpPr>
        <p:sp>
          <p:nvSpPr>
            <p:cNvPr id="518" name="Shape 518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19" name="Shape 519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524" name="Group 524"/>
          <p:cNvGrpSpPr/>
          <p:nvPr/>
        </p:nvGrpSpPr>
        <p:grpSpPr>
          <a:xfrm>
            <a:off x="1907182" y="7971642"/>
            <a:ext cx="1335387" cy="945039"/>
            <a:chOff x="0" y="0"/>
            <a:chExt cx="1335386" cy="945038"/>
          </a:xfrm>
        </p:grpSpPr>
        <p:sp>
          <p:nvSpPr>
            <p:cNvPr id="554" name="Shape 554"/>
            <p:cNvSpPr/>
            <p:nvPr/>
          </p:nvSpPr>
          <p:spPr>
            <a:xfrm>
              <a:off x="846666" y="0"/>
              <a:ext cx="488721" cy="85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0" h="19839" fill="norm" stroke="1" extrusionOk="0">
                  <a:moveTo>
                    <a:pt x="19773" y="0"/>
                  </a:moveTo>
                  <a:cubicBezTo>
                    <a:pt x="21600" y="15123"/>
                    <a:pt x="15009" y="21600"/>
                    <a:pt x="0" y="19431"/>
                  </a:cubicBezTo>
                </a:path>
              </a:pathLst>
            </a:cu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55" name="Shape 555"/>
            <p:cNvSpPr/>
            <p:nvPr/>
          </p:nvSpPr>
          <p:spPr>
            <a:xfrm>
              <a:off x="-1" y="0"/>
              <a:ext cx="488721" cy="85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0" h="19839" fill="norm" stroke="1" extrusionOk="0">
                  <a:moveTo>
                    <a:pt x="297" y="0"/>
                  </a:moveTo>
                  <a:cubicBezTo>
                    <a:pt x="-1530" y="15123"/>
                    <a:pt x="5061" y="21600"/>
                    <a:pt x="20070" y="19431"/>
                  </a:cubicBezTo>
                </a:path>
              </a:pathLst>
            </a:cu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95184" y="517074"/>
              <a:ext cx="1159460" cy="427965"/>
            </a:xfrm>
            <a:prstGeom prst="roundRect">
              <a:avLst>
                <a:gd name="adj" fmla="val 30928"/>
              </a:avLst>
            </a:prstGeom>
            <a:solidFill>
              <a:schemeClr val="accent3">
                <a:hueOff val="-546623"/>
                <a:satOff val="7767"/>
                <a:lumOff val="-1451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56" name="Shape 556"/>
          <p:cNvSpPr/>
          <p:nvPr/>
        </p:nvSpPr>
        <p:spPr>
          <a:xfrm>
            <a:off x="2639628" y="4731177"/>
            <a:ext cx="5427073" cy="1460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11" fill="norm" stroke="1" extrusionOk="0">
                <a:moveTo>
                  <a:pt x="0" y="17011"/>
                </a:moveTo>
                <a:cubicBezTo>
                  <a:pt x="9715" y="-718"/>
                  <a:pt x="16915" y="-4589"/>
                  <a:pt x="21600" y="5399"/>
                </a:cubicBezTo>
              </a:path>
            </a:pathLst>
          </a:custGeom>
          <a:ln w="76200">
            <a:solidFill>
              <a:srgbClr val="A6AAA9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528" name="Group 528"/>
          <p:cNvGrpSpPr/>
          <p:nvPr/>
        </p:nvGrpSpPr>
        <p:grpSpPr>
          <a:xfrm rot="10800000">
            <a:off x="1907461" y="6033676"/>
            <a:ext cx="1087976" cy="325769"/>
            <a:chOff x="0" y="0"/>
            <a:chExt cx="1087975" cy="325768"/>
          </a:xfrm>
        </p:grpSpPr>
        <p:sp>
          <p:nvSpPr>
            <p:cNvPr id="526" name="Shape 526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27" name="Shape 527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529" name="Shape 529"/>
          <p:cNvSpPr/>
          <p:nvPr/>
        </p:nvSpPr>
        <p:spPr>
          <a:xfrm>
            <a:off x="5918392" y="7732961"/>
            <a:ext cx="28575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GND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下から７番目</a:t>
            </a:r>
          </a:p>
        </p:txBody>
      </p:sp>
      <p:sp>
        <p:nvSpPr>
          <p:cNvPr id="530" name="Shape 530"/>
          <p:cNvSpPr/>
          <p:nvPr/>
        </p:nvSpPr>
        <p:spPr>
          <a:xfrm>
            <a:off x="5073650" y="4735277"/>
            <a:ext cx="285750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IN2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上から４番目</a:t>
            </a:r>
          </a:p>
        </p:txBody>
      </p:sp>
      <p:grpSp>
        <p:nvGrpSpPr>
          <p:cNvPr id="533" name="Group 533"/>
          <p:cNvGrpSpPr/>
          <p:nvPr/>
        </p:nvGrpSpPr>
        <p:grpSpPr>
          <a:xfrm rot="10800000">
            <a:off x="3215561" y="7151276"/>
            <a:ext cx="1087976" cy="325769"/>
            <a:chOff x="0" y="0"/>
            <a:chExt cx="1087975" cy="325768"/>
          </a:xfrm>
        </p:grpSpPr>
        <p:sp>
          <p:nvSpPr>
            <p:cNvPr id="531" name="Shape 531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32" name="Shape 532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534" name="Shape 534"/>
          <p:cNvSpPr/>
          <p:nvPr/>
        </p:nvSpPr>
        <p:spPr>
          <a:xfrm>
            <a:off x="6461378" y="6324108"/>
            <a:ext cx="1218897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VCC</a:t>
            </a:r>
          </a:p>
        </p:txBody>
      </p:sp>
      <p:sp>
        <p:nvSpPr>
          <p:cNvPr id="535" name="Shape 535"/>
          <p:cNvSpPr/>
          <p:nvPr/>
        </p:nvSpPr>
        <p:spPr>
          <a:xfrm>
            <a:off x="8490824" y="6755360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36" name="Shape 536"/>
          <p:cNvSpPr/>
          <p:nvPr/>
        </p:nvSpPr>
        <p:spPr>
          <a:xfrm flipH="1" rot="10800000">
            <a:off x="8050028" y="6249229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37" name="Shape 537"/>
          <p:cNvSpPr/>
          <p:nvPr/>
        </p:nvSpPr>
        <p:spPr>
          <a:xfrm>
            <a:off x="8499291" y="6412113"/>
            <a:ext cx="638713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38" name="Shape 538"/>
          <p:cNvSpPr/>
          <p:nvPr/>
        </p:nvSpPr>
        <p:spPr>
          <a:xfrm flipH="1" rot="10800000">
            <a:off x="8041561" y="5194693"/>
            <a:ext cx="450918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39" name="Shape 539"/>
          <p:cNvSpPr/>
          <p:nvPr/>
        </p:nvSpPr>
        <p:spPr>
          <a:xfrm>
            <a:off x="8490824" y="5357577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40" name="Shape 540"/>
          <p:cNvSpPr/>
          <p:nvPr/>
        </p:nvSpPr>
        <p:spPr>
          <a:xfrm>
            <a:off x="9466419" y="4026420"/>
            <a:ext cx="852806" cy="42545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lvl1pPr>
          </a:lstStyle>
          <a:p>
            <a:pPr/>
            <a:r>
              <a:t>CN4</a:t>
            </a:r>
          </a:p>
        </p:txBody>
      </p:sp>
      <p:sp>
        <p:nvSpPr>
          <p:cNvPr id="541" name="Shape 541"/>
          <p:cNvSpPr/>
          <p:nvPr/>
        </p:nvSpPr>
        <p:spPr>
          <a:xfrm rot="5400000">
            <a:off x="-254838" y="5038221"/>
            <a:ext cx="1625601" cy="638713"/>
          </a:xfrm>
          <a:prstGeom prst="rightArrow">
            <a:avLst>
              <a:gd name="adj1" fmla="val 49053"/>
              <a:gd name="adj2" fmla="val 7484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42" name="Shape 542"/>
          <p:cNvSpPr/>
          <p:nvPr/>
        </p:nvSpPr>
        <p:spPr>
          <a:xfrm rot="16200000">
            <a:off x="-134188" y="5102396"/>
            <a:ext cx="13335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さしこむ</a:t>
            </a:r>
          </a:p>
        </p:txBody>
      </p:sp>
      <p:sp>
        <p:nvSpPr>
          <p:cNvPr id="543" name="Shape 543"/>
          <p:cNvSpPr/>
          <p:nvPr/>
        </p:nvSpPr>
        <p:spPr>
          <a:xfrm flipH="1" rot="10800000">
            <a:off x="8308261" y="6592476"/>
            <a:ext cx="450918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549" name="Group 549"/>
          <p:cNvGrpSpPr/>
          <p:nvPr/>
        </p:nvGrpSpPr>
        <p:grpSpPr>
          <a:xfrm flipH="1">
            <a:off x="1040534" y="2095467"/>
            <a:ext cx="1270001" cy="3470760"/>
            <a:chOff x="0" y="0"/>
            <a:chExt cx="1270000" cy="3470759"/>
          </a:xfrm>
        </p:grpSpPr>
        <p:sp>
          <p:nvSpPr>
            <p:cNvPr id="544" name="Shape 544"/>
            <p:cNvSpPr/>
            <p:nvPr/>
          </p:nvSpPr>
          <p:spPr>
            <a:xfrm flipV="1">
              <a:off x="400049" y="1275811"/>
              <a:ext cx="1" cy="2194949"/>
            </a:xfrm>
            <a:prstGeom prst="line">
              <a:avLst/>
            </a:prstGeom>
            <a:noFill/>
            <a:ln w="165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545" name="Shape 545"/>
            <p:cNvSpPr/>
            <p:nvPr/>
          </p:nvSpPr>
          <p:spPr>
            <a:xfrm flipV="1">
              <a:off x="967316" y="1330844"/>
              <a:ext cx="1" cy="1486330"/>
            </a:xfrm>
            <a:prstGeom prst="line">
              <a:avLst/>
            </a:prstGeom>
            <a:noFill/>
            <a:ln w="165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546" name="Shape 546"/>
            <p:cNvSpPr/>
            <p:nvPr/>
          </p:nvSpPr>
          <p:spPr>
            <a:xfrm>
              <a:off x="133892" y="291529"/>
              <a:ext cx="1136108" cy="103994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47" name="Shape 547"/>
            <p:cNvSpPr/>
            <p:nvPr/>
          </p:nvSpPr>
          <p:spPr>
            <a:xfrm>
              <a:off x="0" y="1201847"/>
              <a:ext cx="1270000" cy="1867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48" name="Shape 548"/>
            <p:cNvSpPr/>
            <p:nvPr/>
          </p:nvSpPr>
          <p:spPr>
            <a:xfrm>
              <a:off x="152400" y="0"/>
              <a:ext cx="1085308" cy="643004"/>
            </a:xfrm>
            <a:prstGeom prst="ellipse">
              <a:avLst/>
            </a:prstGeom>
            <a:solidFill>
              <a:srgbClr val="000000"/>
            </a:solidFill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50" name="Shape 550"/>
          <p:cNvSpPr/>
          <p:nvPr/>
        </p:nvSpPr>
        <p:spPr>
          <a:xfrm>
            <a:off x="615039" y="4281961"/>
            <a:ext cx="1142563" cy="1165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13069" y="4806"/>
                </a:lnTo>
                <a:lnTo>
                  <a:pt x="17849" y="2605"/>
                </a:lnTo>
                <a:lnTo>
                  <a:pt x="16545" y="7768"/>
                </a:lnTo>
                <a:lnTo>
                  <a:pt x="21600" y="9202"/>
                </a:lnTo>
                <a:lnTo>
                  <a:pt x="17333" y="12305"/>
                </a:lnTo>
                <a:lnTo>
                  <a:pt x="20297" y="16704"/>
                </a:lnTo>
                <a:lnTo>
                  <a:pt x="15064" y="16296"/>
                </a:lnTo>
                <a:lnTo>
                  <a:pt x="14551" y="21600"/>
                </a:lnTo>
                <a:lnTo>
                  <a:pt x="10800" y="17872"/>
                </a:lnTo>
                <a:lnTo>
                  <a:pt x="7049" y="21600"/>
                </a:lnTo>
                <a:lnTo>
                  <a:pt x="6536" y="16296"/>
                </a:lnTo>
                <a:lnTo>
                  <a:pt x="1303" y="16704"/>
                </a:lnTo>
                <a:lnTo>
                  <a:pt x="4267" y="12305"/>
                </a:lnTo>
                <a:lnTo>
                  <a:pt x="0" y="9202"/>
                </a:lnTo>
                <a:lnTo>
                  <a:pt x="5055" y="7768"/>
                </a:lnTo>
                <a:lnTo>
                  <a:pt x="3751" y="2605"/>
                </a:lnTo>
                <a:lnTo>
                  <a:pt x="8531" y="4806"/>
                </a:lnTo>
                <a:close/>
              </a:path>
            </a:pathLst>
          </a:custGeom>
          <a:ln w="25400">
            <a:solidFill>
              <a:srgbClr val="FF40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51" name="Shape 551"/>
          <p:cNvSpPr/>
          <p:nvPr/>
        </p:nvSpPr>
        <p:spPr>
          <a:xfrm>
            <a:off x="214770" y="3947045"/>
            <a:ext cx="19431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短いあしを外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/>
          <p:nvPr>
            <p:ph type="title"/>
          </p:nvPr>
        </p:nvSpPr>
        <p:spPr>
          <a:xfrm>
            <a:off x="132258" y="18075"/>
            <a:ext cx="12740284" cy="1967047"/>
          </a:xfrm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ブレッドボード</a:t>
            </a:r>
          </a:p>
        </p:txBody>
      </p:sp>
      <p:grpSp>
        <p:nvGrpSpPr>
          <p:cNvPr id="589" name="Group 589"/>
          <p:cNvGrpSpPr/>
          <p:nvPr/>
        </p:nvGrpSpPr>
        <p:grpSpPr>
          <a:xfrm>
            <a:off x="1539294" y="4655386"/>
            <a:ext cx="2560212" cy="3392571"/>
            <a:chOff x="0" y="0"/>
            <a:chExt cx="2560211" cy="3392569"/>
          </a:xfrm>
        </p:grpSpPr>
        <p:sp>
          <p:nvSpPr>
            <p:cNvPr id="559" name="Shape 559"/>
            <p:cNvSpPr/>
            <p:nvPr/>
          </p:nvSpPr>
          <p:spPr>
            <a:xfrm>
              <a:off x="0" y="309275"/>
              <a:ext cx="2560212" cy="2700866"/>
            </a:xfrm>
            <a:prstGeom prst="roundRect">
              <a:avLst>
                <a:gd name="adj" fmla="val 14355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60" name="Shape 560"/>
            <p:cNvSpPr/>
            <p:nvPr/>
          </p:nvSpPr>
          <p:spPr>
            <a:xfrm>
              <a:off x="322607" y="0"/>
              <a:ext cx="1914997" cy="3319416"/>
            </a:xfrm>
            <a:prstGeom prst="roundRect">
              <a:avLst>
                <a:gd name="adj" fmla="val 19192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61" name="Shape 561"/>
            <p:cNvSpPr/>
            <p:nvPr/>
          </p:nvSpPr>
          <p:spPr>
            <a:xfrm>
              <a:off x="200200" y="454968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62" name="Shape 562"/>
            <p:cNvSpPr/>
            <p:nvPr/>
          </p:nvSpPr>
          <p:spPr>
            <a:xfrm>
              <a:off x="764242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63" name="Shape 563"/>
            <p:cNvSpPr/>
            <p:nvPr/>
          </p:nvSpPr>
          <p:spPr>
            <a:xfrm>
              <a:off x="1153145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64" name="Shape 564"/>
            <p:cNvSpPr/>
            <p:nvPr/>
          </p:nvSpPr>
          <p:spPr>
            <a:xfrm>
              <a:off x="1542048" y="454968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65" name="Shape 565"/>
            <p:cNvSpPr/>
            <p:nvPr/>
          </p:nvSpPr>
          <p:spPr>
            <a:xfrm>
              <a:off x="2106090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66" name="Shape 566"/>
            <p:cNvSpPr/>
            <p:nvPr/>
          </p:nvSpPr>
          <p:spPr>
            <a:xfrm>
              <a:off x="209720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67" name="Shape 567"/>
            <p:cNvSpPr/>
            <p:nvPr/>
          </p:nvSpPr>
          <p:spPr>
            <a:xfrm>
              <a:off x="773763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68" name="Shape 568"/>
            <p:cNvSpPr/>
            <p:nvPr/>
          </p:nvSpPr>
          <p:spPr>
            <a:xfrm>
              <a:off x="1162665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69" name="Shape 569"/>
            <p:cNvSpPr/>
            <p:nvPr/>
          </p:nvSpPr>
          <p:spPr>
            <a:xfrm>
              <a:off x="1551567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0" name="Shape 570"/>
            <p:cNvSpPr/>
            <p:nvPr/>
          </p:nvSpPr>
          <p:spPr>
            <a:xfrm>
              <a:off x="2115610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1" name="Shape 571"/>
            <p:cNvSpPr/>
            <p:nvPr/>
          </p:nvSpPr>
          <p:spPr>
            <a:xfrm>
              <a:off x="209720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2" name="Shape 572"/>
            <p:cNvSpPr/>
            <p:nvPr/>
          </p:nvSpPr>
          <p:spPr>
            <a:xfrm>
              <a:off x="773763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3" name="Shape 573"/>
            <p:cNvSpPr/>
            <p:nvPr/>
          </p:nvSpPr>
          <p:spPr>
            <a:xfrm>
              <a:off x="1162665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4" name="Shape 574"/>
            <p:cNvSpPr/>
            <p:nvPr/>
          </p:nvSpPr>
          <p:spPr>
            <a:xfrm>
              <a:off x="1551567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5" name="Shape 575"/>
            <p:cNvSpPr/>
            <p:nvPr/>
          </p:nvSpPr>
          <p:spPr>
            <a:xfrm>
              <a:off x="2115610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6" name="Shape 576"/>
            <p:cNvSpPr/>
            <p:nvPr/>
          </p:nvSpPr>
          <p:spPr>
            <a:xfrm>
              <a:off x="209720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7" name="Shape 577"/>
            <p:cNvSpPr/>
            <p:nvPr/>
          </p:nvSpPr>
          <p:spPr>
            <a:xfrm>
              <a:off x="773763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8" name="Shape 578"/>
            <p:cNvSpPr/>
            <p:nvPr/>
          </p:nvSpPr>
          <p:spPr>
            <a:xfrm>
              <a:off x="1162665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9" name="Shape 579"/>
            <p:cNvSpPr/>
            <p:nvPr/>
          </p:nvSpPr>
          <p:spPr>
            <a:xfrm>
              <a:off x="1551567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0" name="Shape 580"/>
            <p:cNvSpPr/>
            <p:nvPr/>
          </p:nvSpPr>
          <p:spPr>
            <a:xfrm>
              <a:off x="2115610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1" name="Shape 581"/>
            <p:cNvSpPr/>
            <p:nvPr/>
          </p:nvSpPr>
          <p:spPr>
            <a:xfrm>
              <a:off x="209720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2" name="Shape 582"/>
            <p:cNvSpPr/>
            <p:nvPr/>
          </p:nvSpPr>
          <p:spPr>
            <a:xfrm>
              <a:off x="773763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3" name="Shape 583"/>
            <p:cNvSpPr/>
            <p:nvPr/>
          </p:nvSpPr>
          <p:spPr>
            <a:xfrm>
              <a:off x="1162665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4" name="Shape 584"/>
            <p:cNvSpPr/>
            <p:nvPr/>
          </p:nvSpPr>
          <p:spPr>
            <a:xfrm>
              <a:off x="1551567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5" name="Shape 585"/>
            <p:cNvSpPr/>
            <p:nvPr/>
          </p:nvSpPr>
          <p:spPr>
            <a:xfrm>
              <a:off x="2115610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6" name="Shape 586"/>
            <p:cNvSpPr/>
            <p:nvPr/>
          </p:nvSpPr>
          <p:spPr>
            <a:xfrm flipV="1">
              <a:off x="609182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587" name="Shape 587"/>
            <p:cNvSpPr/>
            <p:nvPr/>
          </p:nvSpPr>
          <p:spPr>
            <a:xfrm flipV="1">
              <a:off x="1951030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588" name="Shape 588"/>
            <p:cNvSpPr/>
            <p:nvPr/>
          </p:nvSpPr>
          <p:spPr>
            <a:xfrm>
              <a:off x="645651" y="2768167"/>
              <a:ext cx="1268912" cy="624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1 2 3</a:t>
              </a:r>
            </a:p>
          </p:txBody>
        </p:sp>
      </p:grpSp>
      <p:grpSp>
        <p:nvGrpSpPr>
          <p:cNvPr id="620" name="Group 620"/>
          <p:cNvGrpSpPr/>
          <p:nvPr/>
        </p:nvGrpSpPr>
        <p:grpSpPr>
          <a:xfrm>
            <a:off x="8659760" y="4655386"/>
            <a:ext cx="2560213" cy="3392571"/>
            <a:chOff x="0" y="0"/>
            <a:chExt cx="2560211" cy="3392569"/>
          </a:xfrm>
        </p:grpSpPr>
        <p:sp>
          <p:nvSpPr>
            <p:cNvPr id="590" name="Shape 590"/>
            <p:cNvSpPr/>
            <p:nvPr/>
          </p:nvSpPr>
          <p:spPr>
            <a:xfrm>
              <a:off x="0" y="309275"/>
              <a:ext cx="2560212" cy="2700866"/>
            </a:xfrm>
            <a:prstGeom prst="roundRect">
              <a:avLst>
                <a:gd name="adj" fmla="val 14355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1" name="Shape 591"/>
            <p:cNvSpPr/>
            <p:nvPr/>
          </p:nvSpPr>
          <p:spPr>
            <a:xfrm>
              <a:off x="322607" y="0"/>
              <a:ext cx="1914997" cy="3319416"/>
            </a:xfrm>
            <a:prstGeom prst="roundRect">
              <a:avLst>
                <a:gd name="adj" fmla="val 19192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2" name="Shape 592"/>
            <p:cNvSpPr/>
            <p:nvPr/>
          </p:nvSpPr>
          <p:spPr>
            <a:xfrm>
              <a:off x="200200" y="454968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3" name="Shape 593"/>
            <p:cNvSpPr/>
            <p:nvPr/>
          </p:nvSpPr>
          <p:spPr>
            <a:xfrm>
              <a:off x="764242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4" name="Shape 594"/>
            <p:cNvSpPr/>
            <p:nvPr/>
          </p:nvSpPr>
          <p:spPr>
            <a:xfrm>
              <a:off x="1153145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5" name="Shape 595"/>
            <p:cNvSpPr/>
            <p:nvPr/>
          </p:nvSpPr>
          <p:spPr>
            <a:xfrm>
              <a:off x="1542048" y="454968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6" name="Shape 596"/>
            <p:cNvSpPr/>
            <p:nvPr/>
          </p:nvSpPr>
          <p:spPr>
            <a:xfrm>
              <a:off x="2106090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7" name="Shape 597"/>
            <p:cNvSpPr/>
            <p:nvPr/>
          </p:nvSpPr>
          <p:spPr>
            <a:xfrm>
              <a:off x="209720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8" name="Shape 598"/>
            <p:cNvSpPr/>
            <p:nvPr/>
          </p:nvSpPr>
          <p:spPr>
            <a:xfrm>
              <a:off x="773763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9" name="Shape 599"/>
            <p:cNvSpPr/>
            <p:nvPr/>
          </p:nvSpPr>
          <p:spPr>
            <a:xfrm>
              <a:off x="1162665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0" name="Shape 600"/>
            <p:cNvSpPr/>
            <p:nvPr/>
          </p:nvSpPr>
          <p:spPr>
            <a:xfrm>
              <a:off x="1551567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1" name="Shape 601"/>
            <p:cNvSpPr/>
            <p:nvPr/>
          </p:nvSpPr>
          <p:spPr>
            <a:xfrm>
              <a:off x="2115610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2" name="Shape 602"/>
            <p:cNvSpPr/>
            <p:nvPr/>
          </p:nvSpPr>
          <p:spPr>
            <a:xfrm>
              <a:off x="209720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3" name="Shape 603"/>
            <p:cNvSpPr/>
            <p:nvPr/>
          </p:nvSpPr>
          <p:spPr>
            <a:xfrm>
              <a:off x="773763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4" name="Shape 604"/>
            <p:cNvSpPr/>
            <p:nvPr/>
          </p:nvSpPr>
          <p:spPr>
            <a:xfrm>
              <a:off x="1162665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5" name="Shape 605"/>
            <p:cNvSpPr/>
            <p:nvPr/>
          </p:nvSpPr>
          <p:spPr>
            <a:xfrm>
              <a:off x="1551567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6" name="Shape 606"/>
            <p:cNvSpPr/>
            <p:nvPr/>
          </p:nvSpPr>
          <p:spPr>
            <a:xfrm>
              <a:off x="2115610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7" name="Shape 607"/>
            <p:cNvSpPr/>
            <p:nvPr/>
          </p:nvSpPr>
          <p:spPr>
            <a:xfrm>
              <a:off x="209720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8" name="Shape 608"/>
            <p:cNvSpPr/>
            <p:nvPr/>
          </p:nvSpPr>
          <p:spPr>
            <a:xfrm>
              <a:off x="773763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9" name="Shape 609"/>
            <p:cNvSpPr/>
            <p:nvPr/>
          </p:nvSpPr>
          <p:spPr>
            <a:xfrm>
              <a:off x="1162665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10" name="Shape 610"/>
            <p:cNvSpPr/>
            <p:nvPr/>
          </p:nvSpPr>
          <p:spPr>
            <a:xfrm>
              <a:off x="1551567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11" name="Shape 611"/>
            <p:cNvSpPr/>
            <p:nvPr/>
          </p:nvSpPr>
          <p:spPr>
            <a:xfrm>
              <a:off x="2115610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12" name="Shape 612"/>
            <p:cNvSpPr/>
            <p:nvPr/>
          </p:nvSpPr>
          <p:spPr>
            <a:xfrm>
              <a:off x="209720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13" name="Shape 613"/>
            <p:cNvSpPr/>
            <p:nvPr/>
          </p:nvSpPr>
          <p:spPr>
            <a:xfrm>
              <a:off x="773763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14" name="Shape 614"/>
            <p:cNvSpPr/>
            <p:nvPr/>
          </p:nvSpPr>
          <p:spPr>
            <a:xfrm>
              <a:off x="1162665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15" name="Shape 615"/>
            <p:cNvSpPr/>
            <p:nvPr/>
          </p:nvSpPr>
          <p:spPr>
            <a:xfrm>
              <a:off x="1551567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16" name="Shape 616"/>
            <p:cNvSpPr/>
            <p:nvPr/>
          </p:nvSpPr>
          <p:spPr>
            <a:xfrm>
              <a:off x="2115610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17" name="Shape 617"/>
            <p:cNvSpPr/>
            <p:nvPr/>
          </p:nvSpPr>
          <p:spPr>
            <a:xfrm flipV="1">
              <a:off x="609182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618" name="Shape 618"/>
            <p:cNvSpPr/>
            <p:nvPr/>
          </p:nvSpPr>
          <p:spPr>
            <a:xfrm flipV="1">
              <a:off x="1951030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619" name="Shape 619"/>
            <p:cNvSpPr/>
            <p:nvPr/>
          </p:nvSpPr>
          <p:spPr>
            <a:xfrm>
              <a:off x="645651" y="2768167"/>
              <a:ext cx="1268912" cy="624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1 2 3</a:t>
              </a:r>
            </a:p>
          </p:txBody>
        </p:sp>
      </p:grpSp>
      <p:grpSp>
        <p:nvGrpSpPr>
          <p:cNvPr id="623" name="Group 623"/>
          <p:cNvGrpSpPr/>
          <p:nvPr/>
        </p:nvGrpSpPr>
        <p:grpSpPr>
          <a:xfrm rot="10800000">
            <a:off x="3791294" y="5068476"/>
            <a:ext cx="1087977" cy="325769"/>
            <a:chOff x="0" y="0"/>
            <a:chExt cx="1087975" cy="325768"/>
          </a:xfrm>
        </p:grpSpPr>
        <p:sp>
          <p:nvSpPr>
            <p:cNvPr id="621" name="Shape 621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22" name="Shape 622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626" name="Group 626"/>
          <p:cNvGrpSpPr/>
          <p:nvPr/>
        </p:nvGrpSpPr>
        <p:grpSpPr>
          <a:xfrm rot="10800000">
            <a:off x="3791294" y="6694076"/>
            <a:ext cx="1087977" cy="325769"/>
            <a:chOff x="0" y="0"/>
            <a:chExt cx="1087975" cy="325768"/>
          </a:xfrm>
        </p:grpSpPr>
        <p:sp>
          <p:nvSpPr>
            <p:cNvPr id="624" name="Shape 624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25" name="Shape 625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627" name="Shape 627"/>
          <p:cNvSpPr/>
          <p:nvPr/>
        </p:nvSpPr>
        <p:spPr>
          <a:xfrm>
            <a:off x="4328583" y="5764760"/>
            <a:ext cx="2857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つながってる</a:t>
            </a:r>
          </a:p>
        </p:txBody>
      </p:sp>
      <p:grpSp>
        <p:nvGrpSpPr>
          <p:cNvPr id="630" name="Group 630"/>
          <p:cNvGrpSpPr/>
          <p:nvPr/>
        </p:nvGrpSpPr>
        <p:grpSpPr>
          <a:xfrm rot="16200000">
            <a:off x="8439494" y="7812716"/>
            <a:ext cx="1087977" cy="325769"/>
            <a:chOff x="0" y="0"/>
            <a:chExt cx="1087975" cy="325768"/>
          </a:xfrm>
        </p:grpSpPr>
        <p:sp>
          <p:nvSpPr>
            <p:cNvPr id="628" name="Shape 628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29" name="Shape 629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633" name="Group 633"/>
          <p:cNvGrpSpPr/>
          <p:nvPr/>
        </p:nvGrpSpPr>
        <p:grpSpPr>
          <a:xfrm rot="16200000">
            <a:off x="9023694" y="7812716"/>
            <a:ext cx="1087977" cy="325769"/>
            <a:chOff x="0" y="0"/>
            <a:chExt cx="1087975" cy="325768"/>
          </a:xfrm>
        </p:grpSpPr>
        <p:sp>
          <p:nvSpPr>
            <p:cNvPr id="631" name="Shape 631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32" name="Shape 632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634" name="Shape 634"/>
          <p:cNvSpPr/>
          <p:nvPr/>
        </p:nvSpPr>
        <p:spPr>
          <a:xfrm>
            <a:off x="7893049" y="8822657"/>
            <a:ext cx="37719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つながっていない</a:t>
            </a:r>
          </a:p>
        </p:txBody>
      </p:sp>
      <p:sp>
        <p:nvSpPr>
          <p:cNvPr id="635" name="Shape 635"/>
          <p:cNvSpPr/>
          <p:nvPr/>
        </p:nvSpPr>
        <p:spPr>
          <a:xfrm flipV="1">
            <a:off x="1875366" y="52511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36" name="Shape 636"/>
          <p:cNvSpPr/>
          <p:nvPr/>
        </p:nvSpPr>
        <p:spPr>
          <a:xfrm flipV="1">
            <a:off x="2459566" y="52511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37" name="Shape 637"/>
          <p:cNvSpPr/>
          <p:nvPr/>
        </p:nvSpPr>
        <p:spPr>
          <a:xfrm flipV="1">
            <a:off x="2819399" y="52511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38" name="Shape 638"/>
          <p:cNvSpPr/>
          <p:nvPr/>
        </p:nvSpPr>
        <p:spPr>
          <a:xfrm flipV="1">
            <a:off x="3179233" y="52511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39" name="Shape 639"/>
          <p:cNvSpPr/>
          <p:nvPr/>
        </p:nvSpPr>
        <p:spPr>
          <a:xfrm flipV="1">
            <a:off x="3766862" y="52511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40" name="Shape 640"/>
          <p:cNvSpPr/>
          <p:nvPr/>
        </p:nvSpPr>
        <p:spPr>
          <a:xfrm flipV="1">
            <a:off x="8994118" y="52384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41" name="Shape 641"/>
          <p:cNvSpPr/>
          <p:nvPr/>
        </p:nvSpPr>
        <p:spPr>
          <a:xfrm flipV="1">
            <a:off x="9578318" y="52384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42" name="Shape 642"/>
          <p:cNvSpPr/>
          <p:nvPr/>
        </p:nvSpPr>
        <p:spPr>
          <a:xfrm flipV="1">
            <a:off x="9938152" y="52384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43" name="Shape 643"/>
          <p:cNvSpPr/>
          <p:nvPr/>
        </p:nvSpPr>
        <p:spPr>
          <a:xfrm flipV="1">
            <a:off x="10297985" y="52384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44" name="Shape 644"/>
          <p:cNvSpPr/>
          <p:nvPr/>
        </p:nvSpPr>
        <p:spPr>
          <a:xfrm flipV="1">
            <a:off x="10885614" y="52384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45" name="Shape 645"/>
          <p:cNvSpPr/>
          <p:nvPr/>
        </p:nvSpPr>
        <p:spPr>
          <a:xfrm>
            <a:off x="1131899" y="1950286"/>
            <a:ext cx="10741001" cy="193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電子パーツの接続を、簡単におこなうボード</a:t>
            </a:r>
          </a:p>
          <a:p>
            <a: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各ホール（穴）は、内部でタテに接続されている。</a:t>
            </a:r>
          </a:p>
          <a:p>
            <a: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ヨコの接続は、ない。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1299845" y="643769"/>
            <a:ext cx="1040511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光センサー、サーボモーター、LED</a:t>
            </a:r>
          </a:p>
        </p:txBody>
      </p:sp>
      <p:pic>
        <p:nvPicPr>
          <p:cNvPr id="64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806126"/>
            <a:ext cx="13004801" cy="7238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0" y="4318000"/>
            <a:ext cx="13004801" cy="11176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/>
            <a:r>
              <a:t>講座3a : IchigoJamの準備</a:t>
            </a:r>
          </a:p>
        </p:txBody>
      </p:sp>
      <p:pic>
        <p:nvPicPr>
          <p:cNvPr id="22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3350" y="3021464"/>
            <a:ext cx="3418100" cy="1179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/>
          <p:nvPr/>
        </p:nvSpPr>
        <p:spPr>
          <a:xfrm>
            <a:off x="0" y="4318000"/>
            <a:ext cx="13004801" cy="11176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/>
            <a:r>
              <a:t>講座4a : メガネ拭きロボット</a:t>
            </a:r>
          </a:p>
        </p:txBody>
      </p:sp>
      <p:pic>
        <p:nvPicPr>
          <p:cNvPr id="65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3350" y="3021464"/>
            <a:ext cx="3418100" cy="1179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/>
          <p:nvPr>
            <p:ph type="title"/>
          </p:nvPr>
        </p:nvSpPr>
        <p:spPr>
          <a:xfrm>
            <a:off x="132258" y="2447957"/>
            <a:ext cx="12740284" cy="4857686"/>
          </a:xfrm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めがねふきロボット</a:t>
            </a:r>
          </a:p>
        </p:txBody>
      </p:sp>
      <p:pic>
        <p:nvPicPr>
          <p:cNvPr id="65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/>
          <p:nvPr>
            <p:ph type="title"/>
          </p:nvPr>
        </p:nvSpPr>
        <p:spPr>
          <a:xfrm>
            <a:off x="132258" y="2447957"/>
            <a:ext cx="12740284" cy="485768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メガネがくもってイライラ</a:t>
            </a:r>
          </a:p>
          <a:p>
            <a:pPr>
              <a:defRPr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pPr>
            <a:r>
              <a:t>↓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めがねふきロボット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/>
          <p:nvPr>
            <p:ph type="title"/>
          </p:nvPr>
        </p:nvSpPr>
        <p:spPr>
          <a:xfrm>
            <a:off x="132258" y="2447957"/>
            <a:ext cx="12740284" cy="4857686"/>
          </a:xfrm>
          <a:prstGeom prst="rect">
            <a:avLst/>
          </a:prstGeom>
        </p:spPr>
        <p:txBody>
          <a:bodyPr/>
          <a:lstStyle/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 </a:t>
            </a:r>
            <a:r>
              <a:rPr>
                <a:solidFill>
                  <a:schemeClr val="accent5"/>
                </a:solidFill>
              </a:rPr>
              <a:t>だれ</a:t>
            </a:r>
            <a:r>
              <a:t>の</a:t>
            </a:r>
            <a:r>
              <a:rPr>
                <a:solidFill>
                  <a:schemeClr val="accent5"/>
                </a:solidFill>
              </a:rPr>
              <a:t>どんなイライラ</a:t>
            </a:r>
            <a:r>
              <a:t>？</a:t>
            </a: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>
                <a:solidFill>
                  <a:schemeClr val="accent5"/>
                </a:solidFill>
              </a:rPr>
              <a:t>どんなどうぐ</a:t>
            </a:r>
            <a:r>
              <a:t>でかいけつする？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790"/>
          <a:stretch>
            <a:fillRect/>
          </a:stretch>
        </p:blipFill>
        <p:spPr>
          <a:xfrm>
            <a:off x="0" y="1594643"/>
            <a:ext cx="13004801" cy="6742197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Shape 661"/>
          <p:cNvSpPr/>
          <p:nvPr>
            <p:ph type="title"/>
          </p:nvPr>
        </p:nvSpPr>
        <p:spPr>
          <a:xfrm>
            <a:off x="132258" y="8494613"/>
            <a:ext cx="12740284" cy="1215563"/>
          </a:xfrm>
          <a:prstGeom prst="rect">
            <a:avLst/>
          </a:prstGeom>
        </p:spPr>
        <p:txBody>
          <a:bodyPr/>
          <a:lstStyle/>
          <a:p>
            <a:pPr defTabSz="566674">
              <a:defRPr sz="38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→ ねこがトイレにいくと通知してくれるロボ</a:t>
            </a:r>
          </a:p>
          <a:p>
            <a:pPr defTabSz="566674">
              <a:defRPr sz="291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 u="sng">
                <a:hlinkClick r:id="rId3" invalidUrl="" action="" tgtFrame="" tooltip="" history="1" highlightClick="0" endSnd="0"/>
              </a:rPr>
              <a:t>http://fukuno.jig.jp/1518</a:t>
            </a:r>
          </a:p>
        </p:txBody>
      </p:sp>
      <p:sp>
        <p:nvSpPr>
          <p:cNvPr id="662" name="Shape 662"/>
          <p:cNvSpPr/>
          <p:nvPr/>
        </p:nvSpPr>
        <p:spPr>
          <a:xfrm>
            <a:off x="132258" y="-156072"/>
            <a:ext cx="12740284" cy="1830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ねこがちゃんとトイレにいったかがわからない</a:t>
            </a:r>
          </a:p>
        </p:txBody>
      </p:sp>
      <p:sp>
        <p:nvSpPr>
          <p:cNvPr id="663" name="Shape 663"/>
          <p:cNvSpPr/>
          <p:nvPr/>
        </p:nvSpPr>
        <p:spPr>
          <a:xfrm>
            <a:off x="8043281" y="1759153"/>
            <a:ext cx="4760891" cy="10510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20624">
              <a:defRPr sz="28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IchigoJam と </a:t>
            </a:r>
            <a:br/>
            <a:r>
              <a:t>きょりセンサーを使用</a:t>
            </a:r>
          </a:p>
        </p:txBody>
      </p:sp>
      <p:sp>
        <p:nvSpPr>
          <p:cNvPr id="664" name="Shape 664"/>
          <p:cNvSpPr/>
          <p:nvPr/>
        </p:nvSpPr>
        <p:spPr>
          <a:xfrm rot="10800000">
            <a:off x="4697553" y="1649682"/>
            <a:ext cx="3113043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/>
          <p:nvPr>
            <p:ph type="title"/>
          </p:nvPr>
        </p:nvSpPr>
        <p:spPr>
          <a:xfrm>
            <a:off x="132258" y="220133"/>
            <a:ext cx="12740284" cy="2607734"/>
          </a:xfrm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ロボットとは？</a:t>
            </a:r>
          </a:p>
        </p:txBody>
      </p:sp>
      <p:pic>
        <p:nvPicPr>
          <p:cNvPr id="66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90033" y="275872"/>
            <a:ext cx="2665175" cy="249625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68" name="Table 668"/>
          <p:cNvGraphicFramePr/>
          <p:nvPr/>
        </p:nvGraphicFramePr>
        <p:xfrm>
          <a:off x="377990" y="3522133"/>
          <a:ext cx="12248820" cy="6011334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082939"/>
                <a:gridCol w="4082939"/>
                <a:gridCol w="4082939"/>
              </a:tblGrid>
              <a:tr h="1202266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rPr>
                        <a:t>しげき / IN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rPr>
                        <a:t>かんがえる / プログラム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rPr>
                        <a:t>アクション / OUT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02266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rPr>
                        <a:t>明るさ（光センサー）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FFFFFF"/>
                          </a:solidFill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rPr>
                        <a:t>うで（サーボ）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02266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rPr>
                        <a:t>かんかく（ボタン）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solidFill>
                            <a:srgbClr val="FFFFFF"/>
                          </a:solidFill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rPr>
                        <a:t>CPU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rPr>
                        <a:t>かお（がめん）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02266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rPr>
                        <a:t>かたむき（ボリューム）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FFFFFF"/>
                          </a:solidFill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rPr>
                        <a:t>こえ（音）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02266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rPr>
                        <a:t>暑さ（温度センサー）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FFFFFF"/>
                          </a:solidFill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こども丸ゴシック"/>
                          <a:ea typeface="こども丸ゴシック"/>
                          <a:cs typeface="こども丸ゴシック"/>
                          <a:sym typeface="こども丸ゴシック"/>
                        </a:rPr>
                        <a:t>通知（ネット）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669" name="Shape 669"/>
          <p:cNvSpPr/>
          <p:nvPr/>
        </p:nvSpPr>
        <p:spPr>
          <a:xfrm>
            <a:off x="2413000" y="2954866"/>
            <a:ext cx="8178801" cy="1"/>
          </a:xfrm>
          <a:prstGeom prst="line">
            <a:avLst/>
          </a:prstGeom>
          <a:ln w="1270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/>
          <p:nvPr>
            <p:ph type="title"/>
          </p:nvPr>
        </p:nvSpPr>
        <p:spPr>
          <a:xfrm>
            <a:off x="132258" y="2447957"/>
            <a:ext cx="12740284" cy="4857686"/>
          </a:xfrm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じゆうじざい</a:t>
            </a:r>
          </a:p>
        </p:txBody>
      </p:sp>
      <p:pic>
        <p:nvPicPr>
          <p:cNvPr id="67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/>
          <p:nvPr>
            <p:ph type="title"/>
          </p:nvPr>
        </p:nvSpPr>
        <p:spPr>
          <a:xfrm>
            <a:off x="318525" y="3491011"/>
            <a:ext cx="5951406" cy="2771578"/>
          </a:xfrm>
          <a:prstGeom prst="rect">
            <a:avLst/>
          </a:prstGeom>
        </p:spPr>
        <p:txBody>
          <a:bodyPr/>
          <a:lstStyle/>
          <a:p>
            <a:pPr defTabSz="514095">
              <a:defRPr sz="52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カトラリー</a:t>
            </a:r>
          </a:p>
          <a:p>
            <a:pPr defTabSz="514095">
              <a:defRPr sz="52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カード</a:t>
            </a:r>
          </a:p>
          <a:p>
            <a:pPr defTabSz="514095">
              <a:defRPr sz="52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（ロボット用）</a:t>
            </a:r>
          </a:p>
        </p:txBody>
      </p:sp>
      <p:pic>
        <p:nvPicPr>
          <p:cNvPr id="67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2325" y="127460"/>
            <a:ext cx="6354403" cy="9498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0675"/>
            <a:ext cx="13004800" cy="8792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0675"/>
            <a:ext cx="13004800" cy="8792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49389" t="20212" r="0" b="59860"/>
          <a:stretch>
            <a:fillRect/>
          </a:stretch>
        </p:blipFill>
        <p:spPr>
          <a:xfrm>
            <a:off x="987864" y="887743"/>
            <a:ext cx="3610610" cy="2137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40400" y="821266"/>
            <a:ext cx="3674118" cy="2270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84905" y="3686500"/>
            <a:ext cx="3610508" cy="222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9066" y="3678766"/>
            <a:ext cx="3646144" cy="222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638" y="6460726"/>
            <a:ext cx="3646144" cy="2184474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Shape 685"/>
          <p:cNvSpPr/>
          <p:nvPr/>
        </p:nvSpPr>
        <p:spPr>
          <a:xfrm>
            <a:off x="5437716" y="7522633"/>
            <a:ext cx="7429501" cy="17018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25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10 IF ANA(2)&gt;500 LED1</a:t>
            </a:r>
          </a:p>
          <a:p>
            <a:pPr algn="l">
              <a:defRPr sz="25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20 IF ANA(2)&lt;=500 LED0</a:t>
            </a:r>
          </a:p>
          <a:p>
            <a:pPr algn="l">
              <a:defRPr sz="25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30 GOTO10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0" y="4318000"/>
            <a:ext cx="13004801" cy="11176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/>
            <a:r>
              <a:t>講座3b : IchigoJam拡張 -1-</a:t>
            </a:r>
          </a:p>
        </p:txBody>
      </p:sp>
      <p:pic>
        <p:nvPicPr>
          <p:cNvPr id="22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3350" y="3021464"/>
            <a:ext cx="3418100" cy="1179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/>
          <p:nvPr>
            <p:ph type="title"/>
          </p:nvPr>
        </p:nvSpPr>
        <p:spPr>
          <a:xfrm>
            <a:off x="132258" y="2447957"/>
            <a:ext cx="12740284" cy="4857686"/>
          </a:xfrm>
          <a:prstGeom prst="rect">
            <a:avLst/>
          </a:prstGeom>
        </p:spPr>
        <p:txBody>
          <a:bodyPr/>
          <a:lstStyle/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>
                <a:solidFill>
                  <a:schemeClr val="accent5"/>
                </a:solidFill>
              </a:rPr>
              <a:t>メガネかけてる人　</a:t>
            </a:r>
            <a:r>
              <a:t>の</a:t>
            </a:r>
            <a:endParaRPr>
              <a:solidFill>
                <a:schemeClr val="accent5"/>
              </a:solidFill>
            </a:endParaRP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>
                <a:solidFill>
                  <a:schemeClr val="accent5"/>
                </a:solidFill>
              </a:rPr>
              <a:t>メガネくもってイライラ</a:t>
            </a:r>
            <a:r>
              <a:t>？</a:t>
            </a: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>
                <a:solidFill>
                  <a:schemeClr val="accent5"/>
                </a:solidFill>
              </a:rPr>
              <a:t>めがねふきロボット</a:t>
            </a:r>
            <a:r>
              <a:t>でかいけつ！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/>
          <p:nvPr>
            <p:ph type="title"/>
          </p:nvPr>
        </p:nvSpPr>
        <p:spPr>
          <a:xfrm>
            <a:off x="132258" y="4152420"/>
            <a:ext cx="12740284" cy="4857685"/>
          </a:xfrm>
          <a:prstGeom prst="rect">
            <a:avLst/>
          </a:prstGeom>
        </p:spPr>
        <p:txBody>
          <a:bodyPr/>
          <a:lstStyle/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 だれのどんなイライラ？</a:t>
            </a: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どんなどうぐでかいけつする？</a:t>
            </a:r>
          </a:p>
          <a:p>
            <a:pPr>
              <a:defRPr sz="6000">
                <a:solidFill>
                  <a:schemeClr val="accent5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つくったもののメモ</a:t>
            </a:r>
          </a:p>
        </p:txBody>
      </p:sp>
      <p:sp>
        <p:nvSpPr>
          <p:cNvPr id="690" name="Shape 690"/>
          <p:cNvSpPr/>
          <p:nvPr/>
        </p:nvSpPr>
        <p:spPr>
          <a:xfrm>
            <a:off x="5519539" y="1077928"/>
            <a:ext cx="1965722" cy="248787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レポート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/>
          <p:nvPr>
            <p:ph type="title"/>
          </p:nvPr>
        </p:nvSpPr>
        <p:spPr>
          <a:xfrm>
            <a:off x="132258" y="2447957"/>
            <a:ext cx="12740284" cy="4857686"/>
          </a:xfrm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こうさくタイム</a:t>
            </a:r>
          </a:p>
        </p:txBody>
      </p:sp>
      <p:pic>
        <p:nvPicPr>
          <p:cNvPr id="69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/>
          <p:nvPr>
            <p:ph type="title"/>
          </p:nvPr>
        </p:nvSpPr>
        <p:spPr>
          <a:xfrm>
            <a:off x="132258" y="2447957"/>
            <a:ext cx="12740284" cy="4857686"/>
          </a:xfrm>
          <a:prstGeom prst="rect">
            <a:avLst/>
          </a:prstGeom>
        </p:spPr>
        <p:txBody>
          <a:bodyPr/>
          <a:lstStyle/>
          <a:p>
            <a:pPr defTabSz="519937">
              <a:defRPr sz="534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IchigoJam x 工作キット</a:t>
            </a:r>
            <a:endParaRPr>
              <a:solidFill>
                <a:schemeClr val="accent5"/>
              </a:solidFill>
            </a:endParaRPr>
          </a:p>
          <a:p>
            <a:pPr defTabSz="519937">
              <a:defRPr sz="534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</a:p>
          <a:p>
            <a:pPr defTabSz="519937">
              <a:defRPr sz="534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>
                <a:solidFill>
                  <a:schemeClr val="accent5"/>
                </a:solidFill>
              </a:rPr>
              <a:t>オリジナル・めがねふきロボット</a:t>
            </a:r>
            <a:endParaRPr>
              <a:solidFill>
                <a:schemeClr val="accent5"/>
              </a:solidFill>
            </a:endParaRPr>
          </a:p>
          <a:p>
            <a:pPr defTabSz="519937">
              <a:defRPr sz="534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endParaRPr>
              <a:solidFill>
                <a:schemeClr val="accent5"/>
              </a:solidFill>
            </a:endParaRPr>
          </a:p>
          <a:p>
            <a:pPr defTabSz="519937">
              <a:defRPr sz="534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つくろう！！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/>
          <p:nvPr/>
        </p:nvSpPr>
        <p:spPr>
          <a:xfrm>
            <a:off x="0" y="4318000"/>
            <a:ext cx="13004801" cy="11176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/>
            <a:r>
              <a:t>講座5a : 作品 発表タイム</a:t>
            </a:r>
          </a:p>
        </p:txBody>
      </p:sp>
      <p:pic>
        <p:nvPicPr>
          <p:cNvPr id="69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3350" y="3021464"/>
            <a:ext cx="3418100" cy="1179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/>
          <p:nvPr>
            <p:ph type="title"/>
          </p:nvPr>
        </p:nvSpPr>
        <p:spPr>
          <a:xfrm>
            <a:off x="132258" y="2447957"/>
            <a:ext cx="12740284" cy="4857686"/>
          </a:xfrm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はっぴょうタイム</a:t>
            </a:r>
          </a:p>
        </p:txBody>
      </p:sp>
      <p:pic>
        <p:nvPicPr>
          <p:cNvPr id="70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/>
          <p:nvPr>
            <p:ph type="title"/>
          </p:nvPr>
        </p:nvSpPr>
        <p:spPr>
          <a:xfrm>
            <a:off x="132258" y="4152420"/>
            <a:ext cx="12740284" cy="4857685"/>
          </a:xfrm>
          <a:prstGeom prst="rect">
            <a:avLst/>
          </a:prstGeom>
        </p:spPr>
        <p:txBody>
          <a:bodyPr/>
          <a:lstStyle/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 だれのどんなイライラ？</a:t>
            </a: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どんなどうぐでかいけつする？</a:t>
            </a: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つくったもののメモ</a:t>
            </a: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>
                <a:solidFill>
                  <a:schemeClr val="accent5"/>
                </a:solidFill>
              </a:rPr>
              <a:t>かんそう</a:t>
            </a:r>
            <a:r>
              <a:t>と</a:t>
            </a:r>
            <a:r>
              <a:rPr>
                <a:solidFill>
                  <a:schemeClr val="accent5"/>
                </a:solidFill>
              </a:rPr>
              <a:t>かいぜんてん</a:t>
            </a:r>
          </a:p>
        </p:txBody>
      </p:sp>
      <p:sp>
        <p:nvSpPr>
          <p:cNvPr id="704" name="Shape 704"/>
          <p:cNvSpPr/>
          <p:nvPr/>
        </p:nvSpPr>
        <p:spPr>
          <a:xfrm>
            <a:off x="5519539" y="1077928"/>
            <a:ext cx="1965722" cy="248787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レポート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/>
          <p:nvPr/>
        </p:nvSpPr>
        <p:spPr>
          <a:xfrm>
            <a:off x="-1" y="4837248"/>
            <a:ext cx="1300480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すべてのこどもたちに</a:t>
            </a:r>
          </a:p>
          <a:p>
            <a:pPr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プログラミングを</a:t>
            </a:r>
          </a:p>
        </p:txBody>
      </p:sp>
      <p:pic>
        <p:nvPicPr>
          <p:cNvPr id="70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0746" y="1079500"/>
            <a:ext cx="8903308" cy="2752996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Shape 708"/>
          <p:cNvSpPr/>
          <p:nvPr/>
        </p:nvSpPr>
        <p:spPr>
          <a:xfrm>
            <a:off x="5206255" y="8644466"/>
            <a:ext cx="259229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000" u="sng">
                <a:latin typeface="Helvetica"/>
                <a:ea typeface="Helvetica"/>
                <a:cs typeface="Helvetica"/>
                <a:sym typeface="Helvetica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http://pcn.club/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8794" y="-35917"/>
            <a:ext cx="14102388" cy="9825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533" y="-2531534"/>
            <a:ext cx="13038667" cy="1303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3397" y="175683"/>
            <a:ext cx="7038006" cy="2098554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>
            <p:ph type="title"/>
          </p:nvPr>
        </p:nvSpPr>
        <p:spPr>
          <a:xfrm>
            <a:off x="1087966" y="7560822"/>
            <a:ext cx="11099801" cy="2098554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IchigoJamをかくちょう！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4120685" y="5285730"/>
            <a:ext cx="638713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3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4525" y="345928"/>
            <a:ext cx="2139095" cy="2003519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6212218" y="390061"/>
            <a:ext cx="4796302" cy="1677724"/>
          </a:xfrm>
          <a:prstGeom prst="wedgeEllipseCallout">
            <a:avLst>
              <a:gd name="adj1" fmla="val 36965"/>
              <a:gd name="adj2" fmla="val 4725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復習・やくそく</a:t>
            </a:r>
          </a:p>
        </p:txBody>
      </p:sp>
      <p:sp>
        <p:nvSpPr>
          <p:cNvPr id="238" name="Shape 238"/>
          <p:cNvSpPr/>
          <p:nvPr/>
        </p:nvSpPr>
        <p:spPr>
          <a:xfrm>
            <a:off x="510116" y="2325472"/>
            <a:ext cx="9258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電気は、プラス（＋）からマイナス（ー）に流れる。</a:t>
            </a:r>
          </a:p>
        </p:txBody>
      </p:sp>
      <p:sp>
        <p:nvSpPr>
          <p:cNvPr id="239" name="Shape 239"/>
          <p:cNvSpPr/>
          <p:nvPr/>
        </p:nvSpPr>
        <p:spPr>
          <a:xfrm rot="16200000">
            <a:off x="992716" y="4859122"/>
            <a:ext cx="450917" cy="85321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cxnSp>
        <p:nvCxnSpPr>
          <p:cNvPr id="240" name="Connector 240"/>
          <p:cNvCxnSpPr>
            <a:stCxn id="239" idx="0"/>
            <a:endCxn id="241" idx="0"/>
          </p:cNvCxnSpPr>
          <p:nvPr/>
        </p:nvCxnSpPr>
        <p:spPr>
          <a:xfrm flipV="1">
            <a:off x="1218174" y="5285729"/>
            <a:ext cx="2697620" cy="1"/>
          </a:xfrm>
          <a:prstGeom prst="straightConnector1">
            <a:avLst/>
          </a:prstGeom>
          <a:ln w="76200">
            <a:solidFill>
              <a:schemeClr val="accent5"/>
            </a:solidFill>
            <a:miter lim="400000"/>
          </a:ln>
        </p:spPr>
      </p:cxnSp>
      <p:sp>
        <p:nvSpPr>
          <p:cNvPr id="241" name="Shape 241"/>
          <p:cNvSpPr/>
          <p:nvPr/>
        </p:nvSpPr>
        <p:spPr>
          <a:xfrm>
            <a:off x="3690335" y="5122845"/>
            <a:ext cx="450917" cy="3257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42" name="Shape 242"/>
          <p:cNvSpPr/>
          <p:nvPr/>
        </p:nvSpPr>
        <p:spPr>
          <a:xfrm>
            <a:off x="1122226" y="2926606"/>
            <a:ext cx="4283965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プラス（＋）</a:t>
            </a:r>
          </a:p>
          <a:p>
            <a:pPr algn="l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VCC / ブイシーシー</a:t>
            </a:r>
          </a:p>
          <a:p>
            <a:pPr algn="l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色：赤色</a:t>
            </a:r>
          </a:p>
        </p:txBody>
      </p:sp>
      <p:sp>
        <p:nvSpPr>
          <p:cNvPr id="243" name="Shape 243"/>
          <p:cNvSpPr/>
          <p:nvPr/>
        </p:nvSpPr>
        <p:spPr>
          <a:xfrm>
            <a:off x="7110476" y="2926606"/>
            <a:ext cx="3645790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マイナス（ー）</a:t>
            </a:r>
          </a:p>
          <a:p>
            <a:pPr algn="l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GND /　グランド</a:t>
            </a:r>
          </a:p>
          <a:p>
            <a:pPr algn="l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色：黒色</a:t>
            </a:r>
          </a:p>
        </p:txBody>
      </p:sp>
      <p:sp>
        <p:nvSpPr>
          <p:cNvPr id="244" name="Shape 244"/>
          <p:cNvSpPr/>
          <p:nvPr/>
        </p:nvSpPr>
        <p:spPr>
          <a:xfrm>
            <a:off x="10564419" y="5285730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5" name="Shape 245"/>
          <p:cNvSpPr/>
          <p:nvPr/>
        </p:nvSpPr>
        <p:spPr>
          <a:xfrm rot="16200000">
            <a:off x="7436450" y="4859122"/>
            <a:ext cx="450917" cy="85321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cxnSp>
        <p:nvCxnSpPr>
          <p:cNvPr id="246" name="Connector 246"/>
          <p:cNvCxnSpPr>
            <a:stCxn id="245" idx="0"/>
            <a:endCxn id="247" idx="0"/>
          </p:cNvCxnSpPr>
          <p:nvPr/>
        </p:nvCxnSpPr>
        <p:spPr>
          <a:xfrm flipV="1">
            <a:off x="7661908" y="5285729"/>
            <a:ext cx="2697620" cy="1"/>
          </a:xfrm>
          <a:prstGeom prst="straightConnector1">
            <a:avLst/>
          </a:prstGeom>
          <a:ln w="76200">
            <a:solidFill>
              <a:srgbClr val="000000"/>
            </a:solidFill>
            <a:miter lim="400000"/>
          </a:ln>
        </p:spPr>
      </p:cxnSp>
      <p:sp>
        <p:nvSpPr>
          <p:cNvPr id="247" name="Shape 247"/>
          <p:cNvSpPr/>
          <p:nvPr/>
        </p:nvSpPr>
        <p:spPr>
          <a:xfrm>
            <a:off x="10134069" y="5122845"/>
            <a:ext cx="450917" cy="3257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48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29489" t="33333" r="29489" b="33333"/>
          <a:stretch>
            <a:fillRect/>
          </a:stretch>
        </p:blipFill>
        <p:spPr>
          <a:xfrm>
            <a:off x="813985" y="5716737"/>
            <a:ext cx="3209009" cy="2313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29489" t="33333" r="29489" b="33333"/>
          <a:stretch>
            <a:fillRect/>
          </a:stretch>
        </p:blipFill>
        <p:spPr>
          <a:xfrm>
            <a:off x="7240185" y="5716737"/>
            <a:ext cx="3209009" cy="2313079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1477957" y="6674321"/>
            <a:ext cx="2738571" cy="737328"/>
          </a:xfrm>
          <a:prstGeom prst="rect">
            <a:avLst/>
          </a:prstGeom>
          <a:ln w="190500">
            <a:solidFill>
              <a:schemeClr val="accent3">
                <a:satOff val="18648"/>
                <a:lumOff val="5971"/>
              </a:schemeClr>
            </a:solidFill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55" name="Shape 255"/>
          <p:cNvSpPr/>
          <p:nvPr/>
        </p:nvSpPr>
        <p:spPr>
          <a:xfrm>
            <a:off x="4002389" y="5277643"/>
            <a:ext cx="963276" cy="1796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621" h="21600" fill="norm" stroke="1" extrusionOk="0">
                <a:moveTo>
                  <a:pt x="14331" y="0"/>
                </a:moveTo>
                <a:cubicBezTo>
                  <a:pt x="21600" y="10653"/>
                  <a:pt x="16823" y="17853"/>
                  <a:pt x="0" y="21600"/>
                </a:cubicBezTo>
              </a:path>
            </a:pathLst>
          </a:custGeom>
          <a:ln w="1143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252" name="Shape 252"/>
          <p:cNvSpPr/>
          <p:nvPr/>
        </p:nvSpPr>
        <p:spPr>
          <a:xfrm>
            <a:off x="7921090" y="6270796"/>
            <a:ext cx="2738571" cy="737329"/>
          </a:xfrm>
          <a:prstGeom prst="rect">
            <a:avLst/>
          </a:prstGeom>
          <a:ln w="190500">
            <a:solidFill>
              <a:schemeClr val="accent3">
                <a:satOff val="18648"/>
                <a:lumOff val="5971"/>
              </a:schemeClr>
            </a:solidFill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56" name="Shape 256"/>
          <p:cNvSpPr/>
          <p:nvPr/>
        </p:nvSpPr>
        <p:spPr>
          <a:xfrm>
            <a:off x="10514347" y="5277643"/>
            <a:ext cx="969121" cy="1339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59" h="21600" fill="norm" stroke="1" extrusionOk="0">
                <a:moveTo>
                  <a:pt x="15446" y="0"/>
                </a:moveTo>
                <a:cubicBezTo>
                  <a:pt x="21600" y="13323"/>
                  <a:pt x="16451" y="20523"/>
                  <a:pt x="0" y="21600"/>
                </a:cubicBezTo>
              </a:path>
            </a:pathLst>
          </a:custGeom>
          <a:ln w="1143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254" name="Shape 254"/>
          <p:cNvSpPr/>
          <p:nvPr/>
        </p:nvSpPr>
        <p:spPr>
          <a:xfrm>
            <a:off x="1492250" y="8574782"/>
            <a:ext cx="100203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さしこみ先は、黒いソケットへ　（丸いあなではないよ）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title"/>
          </p:nvPr>
        </p:nvSpPr>
        <p:spPr>
          <a:xfrm>
            <a:off x="132258" y="2447957"/>
            <a:ext cx="12740284" cy="485768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かくちょう１：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サーボをつなごう</a:t>
            </a:r>
          </a:p>
        </p:txBody>
      </p:sp>
      <p:pic>
        <p:nvPicPr>
          <p:cNvPr id="25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60874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4525" y="345928"/>
            <a:ext cx="2139095" cy="200351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6212218" y="390061"/>
            <a:ext cx="4796302" cy="1677724"/>
          </a:xfrm>
          <a:prstGeom prst="wedgeEllipseCallout">
            <a:avLst>
              <a:gd name="adj1" fmla="val 36965"/>
              <a:gd name="adj2" fmla="val 4725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用意しよう</a:t>
            </a:r>
          </a:p>
        </p:txBody>
      </p:sp>
      <p:sp>
        <p:nvSpPr>
          <p:cNvPr id="263" name="Shape 263"/>
          <p:cNvSpPr/>
          <p:nvPr/>
        </p:nvSpPr>
        <p:spPr>
          <a:xfrm>
            <a:off x="1156683" y="2541693"/>
            <a:ext cx="233019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サーボ モータ</a:t>
            </a:r>
          </a:p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(SG-90)</a:t>
            </a:r>
          </a:p>
        </p:txBody>
      </p:sp>
      <p:sp>
        <p:nvSpPr>
          <p:cNvPr id="264" name="Shape 264"/>
          <p:cNvSpPr/>
          <p:nvPr/>
        </p:nvSpPr>
        <p:spPr>
          <a:xfrm>
            <a:off x="5741348" y="2747739"/>
            <a:ext cx="5319675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ジャンパワイヤー　「オス + オス」</a:t>
            </a:r>
          </a:p>
        </p:txBody>
      </p:sp>
      <p:cxnSp>
        <p:nvCxnSpPr>
          <p:cNvPr id="265" name="Connector 265"/>
          <p:cNvCxnSpPr>
            <a:stCxn id="269" idx="0"/>
            <a:endCxn id="266" idx="0"/>
          </p:cNvCxnSpPr>
          <p:nvPr/>
        </p:nvCxnSpPr>
        <p:spPr>
          <a:xfrm>
            <a:off x="8896060" y="3997109"/>
            <a:ext cx="1380068" cy="736601"/>
          </a:xfrm>
          <a:prstGeom prst="straightConnector1">
            <a:avLst/>
          </a:prstGeom>
          <a:ln w="76200">
            <a:solidFill>
              <a:schemeClr val="accent5"/>
            </a:solidFill>
            <a:miter lim="400000"/>
          </a:ln>
        </p:spPr>
      </p:cxnSp>
      <p:sp>
        <p:nvSpPr>
          <p:cNvPr id="266" name="Shape 266"/>
          <p:cNvSpPr/>
          <p:nvPr/>
        </p:nvSpPr>
        <p:spPr>
          <a:xfrm>
            <a:off x="10050669" y="4570825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67" name="Shape 267"/>
          <p:cNvSpPr/>
          <p:nvPr/>
        </p:nvSpPr>
        <p:spPr>
          <a:xfrm>
            <a:off x="10499931" y="4733709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68" name="Shape 268"/>
          <p:cNvSpPr/>
          <p:nvPr/>
        </p:nvSpPr>
        <p:spPr>
          <a:xfrm>
            <a:off x="1756952" y="8151293"/>
            <a:ext cx="9756649" cy="1328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ポイント：サーボホーン（はね）を、サーボモータに手でさしこもう</a:t>
            </a:r>
          </a:p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　　　　　サーボホーンの形は、どれでもOKだよ</a:t>
            </a:r>
          </a:p>
          <a:p>
            <a: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　　　　　ぐるっと、</a:t>
            </a:r>
            <a:r>
              <a:rPr u="sng"/>
              <a:t>手でいっしゅう回すとこわれちゃうぞ</a:t>
            </a:r>
          </a:p>
        </p:txBody>
      </p:sp>
      <p:sp>
        <p:nvSpPr>
          <p:cNvPr id="269" name="Shape 269"/>
          <p:cNvSpPr/>
          <p:nvPr/>
        </p:nvSpPr>
        <p:spPr>
          <a:xfrm>
            <a:off x="8670602" y="3834225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0" name="Shape 270"/>
          <p:cNvSpPr/>
          <p:nvPr/>
        </p:nvSpPr>
        <p:spPr>
          <a:xfrm>
            <a:off x="9119865" y="3997109"/>
            <a:ext cx="638713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cxnSp>
        <p:nvCxnSpPr>
          <p:cNvPr id="271" name="Connector 271"/>
          <p:cNvCxnSpPr>
            <a:stCxn id="274" idx="0"/>
            <a:endCxn id="272" idx="0"/>
          </p:cNvCxnSpPr>
          <p:nvPr/>
        </p:nvCxnSpPr>
        <p:spPr>
          <a:xfrm>
            <a:off x="8879127" y="5199376"/>
            <a:ext cx="1380068" cy="736601"/>
          </a:xfrm>
          <a:prstGeom prst="straightConnector1">
            <a:avLst/>
          </a:prstGeom>
          <a:ln w="76200">
            <a:solidFill>
              <a:srgbClr val="000000"/>
            </a:solidFill>
            <a:miter lim="400000"/>
          </a:ln>
        </p:spPr>
      </p:cxnSp>
      <p:sp>
        <p:nvSpPr>
          <p:cNvPr id="272" name="Shape 272"/>
          <p:cNvSpPr/>
          <p:nvPr/>
        </p:nvSpPr>
        <p:spPr>
          <a:xfrm>
            <a:off x="10033736" y="5773092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3" name="Shape 273"/>
          <p:cNvSpPr/>
          <p:nvPr/>
        </p:nvSpPr>
        <p:spPr>
          <a:xfrm>
            <a:off x="10482998" y="5935976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4" name="Shape 274"/>
          <p:cNvSpPr/>
          <p:nvPr/>
        </p:nvSpPr>
        <p:spPr>
          <a:xfrm>
            <a:off x="8653669" y="5036492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5" name="Shape 275"/>
          <p:cNvSpPr/>
          <p:nvPr/>
        </p:nvSpPr>
        <p:spPr>
          <a:xfrm>
            <a:off x="9102931" y="5199376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cxnSp>
        <p:nvCxnSpPr>
          <p:cNvPr id="276" name="Connector 276"/>
          <p:cNvCxnSpPr>
            <a:stCxn id="279" idx="0"/>
            <a:endCxn id="277" idx="0"/>
          </p:cNvCxnSpPr>
          <p:nvPr/>
        </p:nvCxnSpPr>
        <p:spPr>
          <a:xfrm>
            <a:off x="8896060" y="6518489"/>
            <a:ext cx="1380068" cy="736601"/>
          </a:xfrm>
          <a:prstGeom prst="straightConnector1">
            <a:avLst/>
          </a:prstGeom>
          <a:ln w="76200">
            <a:solidFill>
              <a:srgbClr val="53585F"/>
            </a:solidFill>
            <a:miter lim="400000"/>
          </a:ln>
        </p:spPr>
      </p:cxnSp>
      <p:sp>
        <p:nvSpPr>
          <p:cNvPr id="277" name="Shape 277"/>
          <p:cNvSpPr/>
          <p:nvPr/>
        </p:nvSpPr>
        <p:spPr>
          <a:xfrm>
            <a:off x="10050669" y="7092205"/>
            <a:ext cx="450917" cy="3257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8" name="Shape 278"/>
          <p:cNvSpPr/>
          <p:nvPr/>
        </p:nvSpPr>
        <p:spPr>
          <a:xfrm>
            <a:off x="10499931" y="7255089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9" name="Shape 279"/>
          <p:cNvSpPr/>
          <p:nvPr/>
        </p:nvSpPr>
        <p:spPr>
          <a:xfrm>
            <a:off x="8670602" y="6355605"/>
            <a:ext cx="450917" cy="3257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0" name="Shape 280"/>
          <p:cNvSpPr/>
          <p:nvPr/>
        </p:nvSpPr>
        <p:spPr>
          <a:xfrm>
            <a:off x="9119865" y="6518489"/>
            <a:ext cx="638713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1" name="Shape 281"/>
          <p:cNvSpPr/>
          <p:nvPr/>
        </p:nvSpPr>
        <p:spPr>
          <a:xfrm>
            <a:off x="5663726" y="4190010"/>
            <a:ext cx="19431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赤色（＋用）</a:t>
            </a:r>
          </a:p>
        </p:txBody>
      </p:sp>
      <p:sp>
        <p:nvSpPr>
          <p:cNvPr id="282" name="Shape 282"/>
          <p:cNvSpPr/>
          <p:nvPr/>
        </p:nvSpPr>
        <p:spPr>
          <a:xfrm>
            <a:off x="5663726" y="5413343"/>
            <a:ext cx="19431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黒色（ー用）</a:t>
            </a:r>
          </a:p>
        </p:txBody>
      </p:sp>
      <p:sp>
        <p:nvSpPr>
          <p:cNvPr id="283" name="Shape 283"/>
          <p:cNvSpPr/>
          <p:nvPr/>
        </p:nvSpPr>
        <p:spPr>
          <a:xfrm>
            <a:off x="6120926" y="6636677"/>
            <a:ext cx="7239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白色</a:t>
            </a:r>
          </a:p>
        </p:txBody>
      </p:sp>
      <p:sp>
        <p:nvSpPr>
          <p:cNvPr id="284" name="Shape 284"/>
          <p:cNvSpPr/>
          <p:nvPr/>
        </p:nvSpPr>
        <p:spPr>
          <a:xfrm>
            <a:off x="1353646" y="4025161"/>
            <a:ext cx="2203400" cy="1"/>
          </a:xfrm>
          <a:prstGeom prst="line">
            <a:avLst/>
          </a:prstGeom>
          <a:ln w="1651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5" name="Shape 285"/>
          <p:cNvSpPr/>
          <p:nvPr/>
        </p:nvSpPr>
        <p:spPr>
          <a:xfrm>
            <a:off x="1353646" y="4253510"/>
            <a:ext cx="2203400" cy="1"/>
          </a:xfrm>
          <a:prstGeom prst="line">
            <a:avLst/>
          </a:prstGeom>
          <a:ln w="165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6" name="Shape 286"/>
          <p:cNvSpPr/>
          <p:nvPr/>
        </p:nvSpPr>
        <p:spPr>
          <a:xfrm>
            <a:off x="1348016" y="4481496"/>
            <a:ext cx="2214661" cy="1"/>
          </a:xfrm>
          <a:prstGeom prst="line">
            <a:avLst/>
          </a:prstGeom>
          <a:ln w="165100">
            <a:solidFill>
              <a:schemeClr val="accent4">
                <a:hueOff val="46120"/>
                <a:satOff val="4178"/>
                <a:lumOff val="-1673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7" name="Shape 287"/>
          <p:cNvSpPr/>
          <p:nvPr/>
        </p:nvSpPr>
        <p:spPr>
          <a:xfrm>
            <a:off x="3535558" y="3587597"/>
            <a:ext cx="863600" cy="1331827"/>
          </a:xfrm>
          <a:prstGeom prst="roundRect">
            <a:avLst>
              <a:gd name="adj" fmla="val 22059"/>
            </a:avLst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8" name="Shape 288"/>
          <p:cNvSpPr/>
          <p:nvPr/>
        </p:nvSpPr>
        <p:spPr>
          <a:xfrm>
            <a:off x="3804473" y="3921643"/>
            <a:ext cx="325770" cy="32576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9" name="Shape 289"/>
          <p:cNvSpPr/>
          <p:nvPr/>
        </p:nvSpPr>
        <p:spPr>
          <a:xfrm>
            <a:off x="932126" y="3835702"/>
            <a:ext cx="450917" cy="8356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296" name="Group 296"/>
          <p:cNvGrpSpPr/>
          <p:nvPr/>
        </p:nvGrpSpPr>
        <p:grpSpPr>
          <a:xfrm rot="20700000">
            <a:off x="2763846" y="5183339"/>
            <a:ext cx="410254" cy="2092409"/>
            <a:chOff x="0" y="0"/>
            <a:chExt cx="410252" cy="2092407"/>
          </a:xfrm>
        </p:grpSpPr>
        <p:grpSp>
          <p:nvGrpSpPr>
            <p:cNvPr id="292" name="Group 292"/>
            <p:cNvGrpSpPr/>
            <p:nvPr/>
          </p:nvGrpSpPr>
          <p:grpSpPr>
            <a:xfrm>
              <a:off x="0" y="0"/>
              <a:ext cx="410253" cy="1420537"/>
              <a:chOff x="0" y="0"/>
              <a:chExt cx="410252" cy="1420536"/>
            </a:xfrm>
          </p:grpSpPr>
          <p:sp>
            <p:nvSpPr>
              <p:cNvPr id="290" name="Shape 290"/>
              <p:cNvSpPr/>
              <p:nvPr/>
            </p:nvSpPr>
            <p:spPr>
              <a:xfrm>
                <a:off x="0" y="0"/>
                <a:ext cx="410253" cy="1352291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91" name="Shape 291"/>
              <p:cNvSpPr/>
              <p:nvPr/>
            </p:nvSpPr>
            <p:spPr>
              <a:xfrm>
                <a:off x="0" y="789300"/>
                <a:ext cx="410253" cy="631237"/>
              </a:xfrm>
              <a:prstGeom prst="rect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295" name="Group 295"/>
            <p:cNvGrpSpPr/>
            <p:nvPr/>
          </p:nvGrpSpPr>
          <p:grpSpPr>
            <a:xfrm rot="10800000">
              <a:off x="0" y="671871"/>
              <a:ext cx="410253" cy="1420537"/>
              <a:chOff x="0" y="0"/>
              <a:chExt cx="410252" cy="1420536"/>
            </a:xfrm>
          </p:grpSpPr>
          <p:sp>
            <p:nvSpPr>
              <p:cNvPr id="293" name="Shape 293"/>
              <p:cNvSpPr/>
              <p:nvPr/>
            </p:nvSpPr>
            <p:spPr>
              <a:xfrm>
                <a:off x="0" y="0"/>
                <a:ext cx="410253" cy="1352291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0" y="789300"/>
                <a:ext cx="410253" cy="631237"/>
              </a:xfrm>
              <a:prstGeom prst="rect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</p:grpSp>
      <p:sp>
        <p:nvSpPr>
          <p:cNvPr id="297" name="Shape 297"/>
          <p:cNvSpPr/>
          <p:nvPr/>
        </p:nvSpPr>
        <p:spPr>
          <a:xfrm>
            <a:off x="2806089" y="6066659"/>
            <a:ext cx="325769" cy="32576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98" name="Shape 298"/>
          <p:cNvSpPr/>
          <p:nvPr/>
        </p:nvSpPr>
        <p:spPr>
          <a:xfrm>
            <a:off x="962006" y="7261065"/>
            <a:ext cx="335584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サーボ ホーン（はね）</a:t>
            </a:r>
          </a:p>
        </p:txBody>
      </p:sp>
      <p:sp>
        <p:nvSpPr>
          <p:cNvPr id="300" name="Shape 300"/>
          <p:cNvSpPr/>
          <p:nvPr/>
        </p:nvSpPr>
        <p:spPr>
          <a:xfrm>
            <a:off x="3530937" y="4292226"/>
            <a:ext cx="1154766" cy="1923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43" h="21600" fill="norm" stroke="1" extrusionOk="0">
                <a:moveTo>
                  <a:pt x="0" y="21600"/>
                </a:moveTo>
                <a:cubicBezTo>
                  <a:pt x="18882" y="18986"/>
                  <a:pt x="21600" y="11786"/>
                  <a:pt x="8155" y="0"/>
                </a:cubicBezTo>
              </a:path>
            </a:pathLst>
          </a:custGeom>
          <a:ln w="1143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5957587" y="7065877"/>
            <a:ext cx="1837548" cy="1"/>
          </a:xfrm>
          <a:prstGeom prst="line">
            <a:avLst/>
          </a:prstGeom>
          <a:ln w="1016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3" name="Shape 303"/>
          <p:cNvSpPr/>
          <p:nvPr/>
        </p:nvSpPr>
        <p:spPr>
          <a:xfrm flipV="1">
            <a:off x="5957587" y="7538635"/>
            <a:ext cx="1800841" cy="740879"/>
          </a:xfrm>
          <a:prstGeom prst="line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4" name="Shape 304"/>
          <p:cNvSpPr/>
          <p:nvPr/>
        </p:nvSpPr>
        <p:spPr>
          <a:xfrm>
            <a:off x="9290770" y="6837528"/>
            <a:ext cx="2203400" cy="1"/>
          </a:xfrm>
          <a:prstGeom prst="line">
            <a:avLst/>
          </a:prstGeom>
          <a:ln w="1651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5" name="Shape 305"/>
          <p:cNvSpPr/>
          <p:nvPr/>
        </p:nvSpPr>
        <p:spPr>
          <a:xfrm>
            <a:off x="9290770" y="7065877"/>
            <a:ext cx="2203400" cy="1"/>
          </a:xfrm>
          <a:prstGeom prst="line">
            <a:avLst/>
          </a:prstGeom>
          <a:ln w="165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6" name="Shape 306"/>
          <p:cNvSpPr/>
          <p:nvPr/>
        </p:nvSpPr>
        <p:spPr>
          <a:xfrm>
            <a:off x="9285139" y="7293864"/>
            <a:ext cx="2214661" cy="1"/>
          </a:xfrm>
          <a:prstGeom prst="line">
            <a:avLst/>
          </a:prstGeom>
          <a:ln w="165100">
            <a:solidFill>
              <a:schemeClr val="accent4">
                <a:hueOff val="46120"/>
                <a:satOff val="4178"/>
                <a:lumOff val="-1673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7" name="Shape 307"/>
          <p:cNvSpPr/>
          <p:nvPr/>
        </p:nvSpPr>
        <p:spPr>
          <a:xfrm>
            <a:off x="11472681" y="6399964"/>
            <a:ext cx="863600" cy="1331827"/>
          </a:xfrm>
          <a:prstGeom prst="roundRect">
            <a:avLst>
              <a:gd name="adj" fmla="val 22059"/>
            </a:avLst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8" name="Shape 308"/>
          <p:cNvSpPr/>
          <p:nvPr/>
        </p:nvSpPr>
        <p:spPr>
          <a:xfrm>
            <a:off x="11741597" y="6734010"/>
            <a:ext cx="325769" cy="32576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9" name="Shape 309"/>
          <p:cNvSpPr/>
          <p:nvPr/>
        </p:nvSpPr>
        <p:spPr>
          <a:xfrm>
            <a:off x="8869249" y="6648069"/>
            <a:ext cx="450917" cy="8356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316" name="Group 316"/>
          <p:cNvGrpSpPr/>
          <p:nvPr/>
        </p:nvGrpSpPr>
        <p:grpSpPr>
          <a:xfrm rot="17100000">
            <a:off x="11699354" y="5850690"/>
            <a:ext cx="410254" cy="2092409"/>
            <a:chOff x="0" y="0"/>
            <a:chExt cx="410252" cy="2092407"/>
          </a:xfrm>
        </p:grpSpPr>
        <p:grpSp>
          <p:nvGrpSpPr>
            <p:cNvPr id="312" name="Group 312"/>
            <p:cNvGrpSpPr/>
            <p:nvPr/>
          </p:nvGrpSpPr>
          <p:grpSpPr>
            <a:xfrm>
              <a:off x="0" y="0"/>
              <a:ext cx="410253" cy="1420537"/>
              <a:chOff x="0" y="0"/>
              <a:chExt cx="410252" cy="1420536"/>
            </a:xfrm>
          </p:grpSpPr>
          <p:sp>
            <p:nvSpPr>
              <p:cNvPr id="310" name="Shape 310"/>
              <p:cNvSpPr/>
              <p:nvPr/>
            </p:nvSpPr>
            <p:spPr>
              <a:xfrm>
                <a:off x="0" y="0"/>
                <a:ext cx="410253" cy="1352291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11" name="Shape 311"/>
              <p:cNvSpPr/>
              <p:nvPr/>
            </p:nvSpPr>
            <p:spPr>
              <a:xfrm>
                <a:off x="0" y="789300"/>
                <a:ext cx="410253" cy="631237"/>
              </a:xfrm>
              <a:prstGeom prst="rect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315" name="Group 315"/>
            <p:cNvGrpSpPr/>
            <p:nvPr/>
          </p:nvGrpSpPr>
          <p:grpSpPr>
            <a:xfrm rot="10800000">
              <a:off x="0" y="671871"/>
              <a:ext cx="410253" cy="1420537"/>
              <a:chOff x="0" y="0"/>
              <a:chExt cx="410252" cy="1420536"/>
            </a:xfrm>
          </p:grpSpPr>
          <p:sp>
            <p:nvSpPr>
              <p:cNvPr id="313" name="Shape 313"/>
              <p:cNvSpPr/>
              <p:nvPr/>
            </p:nvSpPr>
            <p:spPr>
              <a:xfrm>
                <a:off x="0" y="0"/>
                <a:ext cx="410253" cy="1352291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14" name="Shape 314"/>
              <p:cNvSpPr/>
              <p:nvPr/>
            </p:nvSpPr>
            <p:spPr>
              <a:xfrm>
                <a:off x="0" y="789300"/>
                <a:ext cx="410253" cy="631237"/>
              </a:xfrm>
              <a:prstGeom prst="rect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</p:grpSp>
      <p:sp>
        <p:nvSpPr>
          <p:cNvPr id="317" name="Shape 317"/>
          <p:cNvSpPr/>
          <p:nvPr/>
        </p:nvSpPr>
        <p:spPr>
          <a:xfrm>
            <a:off x="11741597" y="6734010"/>
            <a:ext cx="325769" cy="32576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1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740" y="4784332"/>
            <a:ext cx="4965791" cy="440487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19" name="Connector 319"/>
          <p:cNvCxnSpPr>
            <a:stCxn id="322" idx="0"/>
            <a:endCxn id="320" idx="0"/>
          </p:cNvCxnSpPr>
          <p:nvPr/>
        </p:nvCxnSpPr>
        <p:spPr>
          <a:xfrm flipV="1">
            <a:off x="2727514" y="6596312"/>
            <a:ext cx="5270114" cy="1312763"/>
          </a:xfrm>
          <a:prstGeom prst="straightConnector1">
            <a:avLst/>
          </a:prstGeom>
          <a:ln w="101600">
            <a:solidFill>
              <a:srgbClr val="A6AAA9"/>
            </a:solidFill>
            <a:miter lim="400000"/>
          </a:ln>
        </p:spPr>
      </p:cxnSp>
      <p:sp>
        <p:nvSpPr>
          <p:cNvPr id="320" name="Shape 320"/>
          <p:cNvSpPr/>
          <p:nvPr/>
        </p:nvSpPr>
        <p:spPr>
          <a:xfrm>
            <a:off x="7772169" y="6433428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1" name="Shape 321"/>
          <p:cNvSpPr/>
          <p:nvPr/>
        </p:nvSpPr>
        <p:spPr>
          <a:xfrm>
            <a:off x="8221431" y="6596312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2" name="Shape 322"/>
          <p:cNvSpPr/>
          <p:nvPr/>
        </p:nvSpPr>
        <p:spPr>
          <a:xfrm>
            <a:off x="2502056" y="7746190"/>
            <a:ext cx="450917" cy="3257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3" name="Shape 323"/>
          <p:cNvSpPr/>
          <p:nvPr/>
        </p:nvSpPr>
        <p:spPr>
          <a:xfrm>
            <a:off x="2881193" y="7909074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4" name="Shape 324"/>
          <p:cNvSpPr/>
          <p:nvPr/>
        </p:nvSpPr>
        <p:spPr>
          <a:xfrm>
            <a:off x="7771442" y="6902993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5" name="Shape 325"/>
          <p:cNvSpPr/>
          <p:nvPr/>
        </p:nvSpPr>
        <p:spPr>
          <a:xfrm>
            <a:off x="8220705" y="7065877"/>
            <a:ext cx="638713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6" name="Shape 326"/>
          <p:cNvSpPr/>
          <p:nvPr/>
        </p:nvSpPr>
        <p:spPr>
          <a:xfrm>
            <a:off x="5527775" y="6902993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7" name="Shape 327"/>
          <p:cNvSpPr/>
          <p:nvPr/>
        </p:nvSpPr>
        <p:spPr>
          <a:xfrm>
            <a:off x="4893305" y="7065877"/>
            <a:ext cx="638713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8" name="Shape 328"/>
          <p:cNvSpPr/>
          <p:nvPr/>
        </p:nvSpPr>
        <p:spPr>
          <a:xfrm>
            <a:off x="7766956" y="7372558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9" name="Shape 329"/>
          <p:cNvSpPr/>
          <p:nvPr/>
        </p:nvSpPr>
        <p:spPr>
          <a:xfrm>
            <a:off x="8216218" y="7535442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0" name="Shape 330"/>
          <p:cNvSpPr/>
          <p:nvPr/>
        </p:nvSpPr>
        <p:spPr>
          <a:xfrm>
            <a:off x="5527775" y="8103573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1" name="Shape 331"/>
          <p:cNvSpPr/>
          <p:nvPr/>
        </p:nvSpPr>
        <p:spPr>
          <a:xfrm>
            <a:off x="4893305" y="8266458"/>
            <a:ext cx="638713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2" name="Shape 332"/>
          <p:cNvSpPr/>
          <p:nvPr/>
        </p:nvSpPr>
        <p:spPr>
          <a:xfrm>
            <a:off x="5447686" y="6200397"/>
            <a:ext cx="792329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5V</a:t>
            </a:r>
          </a:p>
        </p:txBody>
      </p:sp>
      <p:sp>
        <p:nvSpPr>
          <p:cNvPr id="333" name="Shape 333"/>
          <p:cNvSpPr/>
          <p:nvPr/>
        </p:nvSpPr>
        <p:spPr>
          <a:xfrm>
            <a:off x="2301111" y="5021723"/>
            <a:ext cx="852806" cy="425450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lvl1pPr>
          </a:lstStyle>
          <a:p>
            <a:pPr/>
            <a:r>
              <a:t>CN3</a:t>
            </a:r>
          </a:p>
        </p:txBody>
      </p:sp>
      <p:sp>
        <p:nvSpPr>
          <p:cNvPr id="334" name="Shape 334"/>
          <p:cNvSpPr/>
          <p:nvPr/>
        </p:nvSpPr>
        <p:spPr>
          <a:xfrm>
            <a:off x="4300888" y="6383588"/>
            <a:ext cx="852806" cy="425450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lvl1pPr>
          </a:lstStyle>
          <a:p>
            <a:pPr/>
            <a:r>
              <a:t>CN5</a:t>
            </a:r>
          </a:p>
        </p:txBody>
      </p:sp>
      <p:sp>
        <p:nvSpPr>
          <p:cNvPr id="335" name="Shape 335"/>
          <p:cNvSpPr/>
          <p:nvPr/>
        </p:nvSpPr>
        <p:spPr>
          <a:xfrm>
            <a:off x="5495253" y="8589388"/>
            <a:ext cx="1200608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GND</a:t>
            </a:r>
          </a:p>
        </p:txBody>
      </p:sp>
      <p:sp>
        <p:nvSpPr>
          <p:cNvPr id="336" name="Shape 336"/>
          <p:cNvSpPr/>
          <p:nvPr/>
        </p:nvSpPr>
        <p:spPr>
          <a:xfrm>
            <a:off x="5490908" y="4612148"/>
            <a:ext cx="4197555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CN3下から４番目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OUT5</a:t>
            </a:r>
          </a:p>
        </p:txBody>
      </p:sp>
      <p:sp>
        <p:nvSpPr>
          <p:cNvPr id="337" name="Shape 337"/>
          <p:cNvSpPr/>
          <p:nvPr/>
        </p:nvSpPr>
        <p:spPr>
          <a:xfrm>
            <a:off x="6243557" y="805500"/>
            <a:ext cx="62103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PWM 5,&lt;スウジ&gt;</a:t>
            </a:r>
          </a:p>
        </p:txBody>
      </p:sp>
      <p:sp>
        <p:nvSpPr>
          <p:cNvPr id="338" name="Shape 338"/>
          <p:cNvSpPr/>
          <p:nvPr/>
        </p:nvSpPr>
        <p:spPr>
          <a:xfrm>
            <a:off x="400199" y="830901"/>
            <a:ext cx="56007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数字指定で決められた角度</a:t>
            </a:r>
          </a:p>
        </p:txBody>
      </p:sp>
      <p:sp>
        <p:nvSpPr>
          <p:cNvPr id="339" name="Shape 339"/>
          <p:cNvSpPr/>
          <p:nvPr/>
        </p:nvSpPr>
        <p:spPr>
          <a:xfrm>
            <a:off x="1169438" y="2335865"/>
            <a:ext cx="406222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サーボーを動かす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右に、真ん中に</a:t>
            </a:r>
          </a:p>
        </p:txBody>
      </p:sp>
      <p:sp>
        <p:nvSpPr>
          <p:cNvPr id="340" name="Shape 340"/>
          <p:cNvSpPr/>
          <p:nvPr/>
        </p:nvSpPr>
        <p:spPr>
          <a:xfrm>
            <a:off x="6220764" y="2526365"/>
            <a:ext cx="35433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PWM 5,60</a:t>
            </a:r>
          </a:p>
          <a:p>
            <a:pPr algn="l">
              <a:defRPr sz="3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PWM 5,145</a:t>
            </a:r>
          </a:p>
        </p:txBody>
      </p:sp>
      <p:sp>
        <p:nvSpPr>
          <p:cNvPr id="341" name="Shape 341"/>
          <p:cNvSpPr/>
          <p:nvPr/>
        </p:nvSpPr>
        <p:spPr>
          <a:xfrm>
            <a:off x="7394070" y="1339850"/>
            <a:ext cx="51943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（　&lt;スウジ&gt; は 60から230　）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